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4" r:id="rId4"/>
  </p:sldMasterIdLst>
  <p:notesMasterIdLst>
    <p:notesMasterId r:id="rId2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B526F1-959E-4920-A2D3-D2C6E13154EF}" v="15" dt="2025-03-08T21:44:50.1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ндрій Барський" userId="S::andrii.barskyi@lnu.edu.ua::4acd425b-0c9f-4ab8-b7d5-e67cd3efe0bb" providerId="AD" clId="Web-{76B526F1-959E-4920-A2D3-D2C6E13154EF}"/>
    <pc:docChg chg="modSld">
      <pc:chgData name="Андрій Барський" userId="S::andrii.barskyi@lnu.edu.ua::4acd425b-0c9f-4ab8-b7d5-e67cd3efe0bb" providerId="AD" clId="Web-{76B526F1-959E-4920-A2D3-D2C6E13154EF}" dt="2025-03-08T21:44:50.126" v="8" actId="20577"/>
      <pc:docMkLst>
        <pc:docMk/>
      </pc:docMkLst>
      <pc:sldChg chg="modSp">
        <pc:chgData name="Андрій Барський" userId="S::andrii.barskyi@lnu.edu.ua::4acd425b-0c9f-4ab8-b7d5-e67cd3efe0bb" providerId="AD" clId="Web-{76B526F1-959E-4920-A2D3-D2C6E13154EF}" dt="2025-03-08T21:44:11.716" v="0" actId="14100"/>
        <pc:sldMkLst>
          <pc:docMk/>
          <pc:sldMk cId="0" sldId="258"/>
        </pc:sldMkLst>
        <pc:spChg chg="mod">
          <ac:chgData name="Андрій Барський" userId="S::andrii.barskyi@lnu.edu.ua::4acd425b-0c9f-4ab8-b7d5-e67cd3efe0bb" providerId="AD" clId="Web-{76B526F1-959E-4920-A2D3-D2C6E13154EF}" dt="2025-03-08T21:44:11.716" v="0" actId="14100"/>
          <ac:spMkLst>
            <pc:docMk/>
            <pc:sldMk cId="0" sldId="258"/>
            <ac:spMk id="90" creationId="{00000000-0000-0000-0000-000000000000}"/>
          </ac:spMkLst>
        </pc:spChg>
      </pc:sldChg>
      <pc:sldChg chg="modSp">
        <pc:chgData name="Андрій Барський" userId="S::andrii.barskyi@lnu.edu.ua::4acd425b-0c9f-4ab8-b7d5-e67cd3efe0bb" providerId="AD" clId="Web-{76B526F1-959E-4920-A2D3-D2C6E13154EF}" dt="2025-03-08T21:44:50.126" v="8" actId="20577"/>
        <pc:sldMkLst>
          <pc:docMk/>
          <pc:sldMk cId="0" sldId="261"/>
        </pc:sldMkLst>
        <pc:spChg chg="mod">
          <ac:chgData name="Андрій Барський" userId="S::andrii.barskyi@lnu.edu.ua::4acd425b-0c9f-4ab8-b7d5-e67cd3efe0bb" providerId="AD" clId="Web-{76B526F1-959E-4920-A2D3-D2C6E13154EF}" dt="2025-03-08T21:44:50.126" v="8" actId="20577"/>
          <ac:spMkLst>
            <pc:docMk/>
            <pc:sldMk cId="0" sldId="261"/>
            <ac:spMk id="10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u="none" strike="noStrike">
                <a:solidFill>
                  <a:schemeClr val="dk1"/>
                </a:solidFill>
                <a:uFillTx/>
                <a:latin typeface="Calibri"/>
              </a:rPr>
              <a:t>Click to move the slide</a:t>
            </a: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Click to edit the notes format</a:t>
            </a:r>
          </a:p>
        </p:txBody>
      </p:sp>
      <p:sp>
        <p:nvSpPr>
          <p:cNvPr id="7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78" name="PlaceHolder 4"/>
          <p:cNvSpPr>
            <a:spLocks noGrp="1"/>
          </p:cNvSpPr>
          <p:nvPr>
            <p:ph type="dt" idx="3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79" name="PlaceHolder 5"/>
          <p:cNvSpPr>
            <a:spLocks noGrp="1"/>
          </p:cNvSpPr>
          <p:nvPr>
            <p:ph type="ftr" idx="3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80" name="PlaceHolder 6"/>
          <p:cNvSpPr>
            <a:spLocks noGrp="1"/>
          </p:cNvSpPr>
          <p:nvPr>
            <p:ph type="sldNum" idx="3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44BDA6CF-FF8A-4DFB-B025-CDAEA03A22F5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‹#›</a:t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chemeClr val="dk1"/>
              </a:solidFill>
              <a:uFillTx/>
              <a:latin typeface="+mn-lt"/>
              <a:ea typeface="+mn-ea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dt" idx="37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1.7.2013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0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/>
              </a:rPr>
              <a:t>Click to add Notes</a:t>
            </a:r>
          </a:p>
        </p:txBody>
      </p:sp>
      <p:sp>
        <p:nvSpPr>
          <p:cNvPr id="162" name="PlaceHolder 5"/>
          <p:cNvSpPr>
            <a:spLocks noGrp="1"/>
          </p:cNvSpPr>
          <p:nvPr>
            <p:ph type="ftr" idx="38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sldNum" idx="39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‹#›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chemeClr val="dk1"/>
              </a:solidFill>
              <a:uFillTx/>
              <a:latin typeface="+mn-lt"/>
              <a:ea typeface="+mn-ea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dt" idx="64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1.7.2013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4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/>
              </a:rPr>
              <a:t>Click to add Notes</a:t>
            </a:r>
          </a:p>
        </p:txBody>
      </p:sp>
      <p:sp>
        <p:nvSpPr>
          <p:cNvPr id="216" name="PlaceHolder 5"/>
          <p:cNvSpPr>
            <a:spLocks noGrp="1"/>
          </p:cNvSpPr>
          <p:nvPr>
            <p:ph type="ftr" idx="65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 type="sldNum" idx="66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‹#›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chemeClr val="dk1"/>
              </a:solidFill>
              <a:uFillTx/>
              <a:latin typeface="+mn-lt"/>
              <a:ea typeface="+mn-ea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dt" idx="67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1.7.2013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0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/>
              </a:rPr>
              <a:t>Click to add Notes</a:t>
            </a:r>
          </a:p>
        </p:txBody>
      </p:sp>
      <p:sp>
        <p:nvSpPr>
          <p:cNvPr id="222" name="PlaceHolder 5"/>
          <p:cNvSpPr>
            <a:spLocks noGrp="1"/>
          </p:cNvSpPr>
          <p:nvPr>
            <p:ph type="ftr" idx="68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3" name="PlaceHolder 6"/>
          <p:cNvSpPr>
            <a:spLocks noGrp="1"/>
          </p:cNvSpPr>
          <p:nvPr>
            <p:ph type="sldNum" idx="69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‹#›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chemeClr val="dk1"/>
              </a:solidFill>
              <a:uFillTx/>
              <a:latin typeface="+mn-lt"/>
              <a:ea typeface="+mn-ea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dt" idx="70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1.7.2013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6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/>
              </a:rPr>
              <a:t>Click to add Notes</a:t>
            </a:r>
          </a:p>
        </p:txBody>
      </p:sp>
      <p:sp>
        <p:nvSpPr>
          <p:cNvPr id="228" name="PlaceHolder 5"/>
          <p:cNvSpPr>
            <a:spLocks noGrp="1"/>
          </p:cNvSpPr>
          <p:nvPr>
            <p:ph type="ftr" idx="71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9" name="PlaceHolder 6"/>
          <p:cNvSpPr>
            <a:spLocks noGrp="1"/>
          </p:cNvSpPr>
          <p:nvPr>
            <p:ph type="sldNum" idx="72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‹#›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chemeClr val="dk1"/>
              </a:solidFill>
              <a:uFillTx/>
              <a:latin typeface="+mn-lt"/>
              <a:ea typeface="+mn-ea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dt" idx="73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1.7.2013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2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/>
              </a:rPr>
              <a:t>Click to add Notes</a:t>
            </a:r>
          </a:p>
        </p:txBody>
      </p:sp>
      <p:sp>
        <p:nvSpPr>
          <p:cNvPr id="234" name="PlaceHolder 5"/>
          <p:cNvSpPr>
            <a:spLocks noGrp="1"/>
          </p:cNvSpPr>
          <p:nvPr>
            <p:ph type="ftr" idx="74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5" name="PlaceHolder 6"/>
          <p:cNvSpPr>
            <a:spLocks noGrp="1"/>
          </p:cNvSpPr>
          <p:nvPr>
            <p:ph type="sldNum" idx="75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‹#›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chemeClr val="dk1"/>
              </a:solidFill>
              <a:uFillTx/>
              <a:latin typeface="+mn-lt"/>
              <a:ea typeface="+mn-ea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dt" idx="76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1.7.2013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8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/>
              </a:rPr>
              <a:t>Click to add Notes</a:t>
            </a:r>
          </a:p>
        </p:txBody>
      </p:sp>
      <p:sp>
        <p:nvSpPr>
          <p:cNvPr id="240" name="PlaceHolder 5"/>
          <p:cNvSpPr>
            <a:spLocks noGrp="1"/>
          </p:cNvSpPr>
          <p:nvPr>
            <p:ph type="ftr" idx="77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sldNum" idx="78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‹#›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chemeClr val="dk1"/>
              </a:solidFill>
              <a:uFillTx/>
              <a:latin typeface="+mn-lt"/>
              <a:ea typeface="+mn-ea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dt" idx="79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1.7.2013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4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/>
              </a:rPr>
              <a:t>Click to add Notes</a:t>
            </a:r>
          </a:p>
        </p:txBody>
      </p:sp>
      <p:sp>
        <p:nvSpPr>
          <p:cNvPr id="246" name="PlaceHolder 5"/>
          <p:cNvSpPr>
            <a:spLocks noGrp="1"/>
          </p:cNvSpPr>
          <p:nvPr>
            <p:ph type="ftr" idx="80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7" name="PlaceHolder 6"/>
          <p:cNvSpPr>
            <a:spLocks noGrp="1"/>
          </p:cNvSpPr>
          <p:nvPr>
            <p:ph type="sldNum" idx="81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‹#›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chemeClr val="dk1"/>
              </a:solidFill>
              <a:uFillTx/>
              <a:latin typeface="+mn-lt"/>
              <a:ea typeface="+mn-ea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dt" idx="82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1.7.2013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0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/>
              </a:rPr>
              <a:t>Click to add Notes</a:t>
            </a:r>
          </a:p>
        </p:txBody>
      </p:sp>
      <p:sp>
        <p:nvSpPr>
          <p:cNvPr id="252" name="PlaceHolder 5"/>
          <p:cNvSpPr>
            <a:spLocks noGrp="1"/>
          </p:cNvSpPr>
          <p:nvPr>
            <p:ph type="ftr" idx="83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3" name="PlaceHolder 6"/>
          <p:cNvSpPr>
            <a:spLocks noGrp="1"/>
          </p:cNvSpPr>
          <p:nvPr>
            <p:ph type="sldNum" idx="84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‹#›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chemeClr val="dk1"/>
              </a:solidFill>
              <a:uFillTx/>
              <a:latin typeface="+mn-lt"/>
              <a:ea typeface="+mn-ea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dt" idx="85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1.7.2013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6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ln w="0">
            <a:noFill/>
          </a:ln>
        </p:spPr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/>
              </a:rPr>
              <a:t>Click to add Notes</a:t>
            </a:r>
          </a:p>
        </p:txBody>
      </p:sp>
      <p:sp>
        <p:nvSpPr>
          <p:cNvPr id="258" name="PlaceHolder 5"/>
          <p:cNvSpPr>
            <a:spLocks noGrp="1"/>
          </p:cNvSpPr>
          <p:nvPr>
            <p:ph type="ftr" idx="86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9" name="PlaceHolder 6"/>
          <p:cNvSpPr>
            <a:spLocks noGrp="1"/>
          </p:cNvSpPr>
          <p:nvPr>
            <p:ph type="sldNum" idx="87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‹#›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chemeClr val="dk1"/>
              </a:solidFill>
              <a:uFillTx/>
              <a:latin typeface="+mn-lt"/>
              <a:ea typeface="+mn-ea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dt" idx="88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1.7.2013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2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/>
              </a:rPr>
              <a:t>Click to add Notes</a:t>
            </a:r>
          </a:p>
        </p:txBody>
      </p:sp>
      <p:sp>
        <p:nvSpPr>
          <p:cNvPr id="264" name="PlaceHolder 5"/>
          <p:cNvSpPr>
            <a:spLocks noGrp="1"/>
          </p:cNvSpPr>
          <p:nvPr>
            <p:ph type="ftr" idx="89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5" name="PlaceHolder 6"/>
          <p:cNvSpPr>
            <a:spLocks noGrp="1"/>
          </p:cNvSpPr>
          <p:nvPr>
            <p:ph type="sldNum" idx="90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‹#›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chemeClr val="dk1"/>
              </a:solidFill>
              <a:uFillTx/>
              <a:latin typeface="+mn-lt"/>
              <a:ea typeface="+mn-ea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dt" idx="40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1.7.2013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6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/>
              </a:rPr>
              <a:t>Click to add Notes</a:t>
            </a:r>
          </a:p>
        </p:txBody>
      </p:sp>
      <p:sp>
        <p:nvSpPr>
          <p:cNvPr id="168" name="PlaceHolder 5"/>
          <p:cNvSpPr>
            <a:spLocks noGrp="1"/>
          </p:cNvSpPr>
          <p:nvPr>
            <p:ph type="ftr" idx="41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 type="sldNum" idx="42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‹#›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chemeClr val="dk1"/>
              </a:solidFill>
              <a:uFillTx/>
              <a:latin typeface="+mn-lt"/>
              <a:ea typeface="+mn-ea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dt" idx="43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1.7.2013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2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/>
              </a:rPr>
              <a:t>Click to add Notes</a:t>
            </a:r>
          </a:p>
        </p:txBody>
      </p:sp>
      <p:sp>
        <p:nvSpPr>
          <p:cNvPr id="174" name="PlaceHolder 5"/>
          <p:cNvSpPr>
            <a:spLocks noGrp="1"/>
          </p:cNvSpPr>
          <p:nvPr>
            <p:ph type="ftr" idx="44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5" name="PlaceHolder 6"/>
          <p:cNvSpPr>
            <a:spLocks noGrp="1"/>
          </p:cNvSpPr>
          <p:nvPr>
            <p:ph type="sldNum" idx="45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‹#›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chemeClr val="dk1"/>
              </a:solidFill>
              <a:uFillTx/>
              <a:latin typeface="+mn-lt"/>
              <a:ea typeface="+mn-ea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dt" idx="46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1.7.2013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8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/>
              </a:rPr>
              <a:t>Click to add Notes</a:t>
            </a:r>
          </a:p>
        </p:txBody>
      </p:sp>
      <p:sp>
        <p:nvSpPr>
          <p:cNvPr id="180" name="PlaceHolder 5"/>
          <p:cNvSpPr>
            <a:spLocks noGrp="1"/>
          </p:cNvSpPr>
          <p:nvPr>
            <p:ph type="ftr" idx="47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 type="sldNum" idx="48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‹#›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chemeClr val="dk1"/>
              </a:solidFill>
              <a:uFillTx/>
              <a:latin typeface="+mn-lt"/>
              <a:ea typeface="+mn-ea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dt" idx="49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1.7.2013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4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/>
              </a:rPr>
              <a:t>Click to add Notes</a:t>
            </a:r>
          </a:p>
        </p:txBody>
      </p:sp>
      <p:sp>
        <p:nvSpPr>
          <p:cNvPr id="186" name="PlaceHolder 5"/>
          <p:cNvSpPr>
            <a:spLocks noGrp="1"/>
          </p:cNvSpPr>
          <p:nvPr>
            <p:ph type="ftr" idx="50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7" name="PlaceHolder 6"/>
          <p:cNvSpPr>
            <a:spLocks noGrp="1"/>
          </p:cNvSpPr>
          <p:nvPr>
            <p:ph type="sldNum" idx="51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‹#›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chemeClr val="dk1"/>
              </a:solidFill>
              <a:uFillTx/>
              <a:latin typeface="+mn-lt"/>
              <a:ea typeface="+mn-ea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dt" idx="52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1.7.2013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0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ln w="0">
            <a:noFill/>
          </a:ln>
        </p:spPr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/>
              </a:rPr>
              <a:t>Click to add Notes</a:t>
            </a:r>
          </a:p>
        </p:txBody>
      </p:sp>
      <p:sp>
        <p:nvSpPr>
          <p:cNvPr id="192" name="PlaceHolder 5"/>
          <p:cNvSpPr>
            <a:spLocks noGrp="1"/>
          </p:cNvSpPr>
          <p:nvPr>
            <p:ph type="ftr" idx="53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 type="sldNum" idx="54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‹#›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chemeClr val="dk1"/>
              </a:solidFill>
              <a:uFillTx/>
              <a:latin typeface="+mn-lt"/>
              <a:ea typeface="+mn-ea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dt" idx="55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1.7.2013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6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/>
              </a:rPr>
              <a:t>Click to add Notes</a:t>
            </a:r>
          </a:p>
        </p:txBody>
      </p:sp>
      <p:sp>
        <p:nvSpPr>
          <p:cNvPr id="198" name="PlaceHolder 5"/>
          <p:cNvSpPr>
            <a:spLocks noGrp="1"/>
          </p:cNvSpPr>
          <p:nvPr>
            <p:ph type="ftr" idx="56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sldNum" idx="57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‹#›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chemeClr val="dk1"/>
              </a:solidFill>
              <a:uFillTx/>
              <a:latin typeface="+mn-lt"/>
              <a:ea typeface="+mn-ea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dt" idx="58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1.7.2013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2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/>
              </a:rPr>
              <a:t>Click to add Notes</a:t>
            </a:r>
          </a:p>
        </p:txBody>
      </p:sp>
      <p:sp>
        <p:nvSpPr>
          <p:cNvPr id="204" name="PlaceHolder 5"/>
          <p:cNvSpPr>
            <a:spLocks noGrp="1"/>
          </p:cNvSpPr>
          <p:nvPr>
            <p:ph type="ftr" idx="59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 type="sldNum" idx="60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‹#›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chemeClr val="dk1"/>
              </a:solidFill>
              <a:uFillTx/>
              <a:latin typeface="+mn-lt"/>
              <a:ea typeface="+mn-ea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dt" idx="61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1.7.2013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8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857680" y="512640"/>
            <a:ext cx="3428640" cy="2566800"/>
          </a:xfrm>
          <a:prstGeom prst="rect">
            <a:avLst/>
          </a:prstGeom>
          <a:ln w="0">
            <a:noFill/>
          </a:ln>
        </p:spPr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/>
              </a:rPr>
              <a:t>Click to add Notes</a:t>
            </a:r>
          </a:p>
        </p:txBody>
      </p:sp>
      <p:sp>
        <p:nvSpPr>
          <p:cNvPr id="210" name="PlaceHolder 5"/>
          <p:cNvSpPr>
            <a:spLocks noGrp="1"/>
          </p:cNvSpPr>
          <p:nvPr>
            <p:ph type="ftr" idx="62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>
              <a:buNone/>
            </a:pP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1" name="PlaceHolder 6"/>
          <p:cNvSpPr>
            <a:spLocks noGrp="1"/>
          </p:cNvSpPr>
          <p:nvPr>
            <p:ph type="sldNum" idx="63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u="none" strike="noStrike">
                <a:solidFill>
                  <a:srgbClr val="000000"/>
                </a:solidFill>
                <a:uFillTx/>
                <a:latin typeface="Times New Roman"/>
              </a:rPr>
              <a:t>‹#›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B5FA8375-3E71-48AA-AC0A-EB0D96D6133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632CB01A-A8C4-4F37-939D-98842AD25B3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C3757268-B841-4298-8340-4B9035A04E4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89C50762-F723-45A4-8DF0-788CED049E8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B8455828-8727-4280-881E-8FB263C32A1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2DD68674-9E45-4801-BE0F-33BF1C7591C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12F51765-3147-409D-99FD-FDA05DA2D46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52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0328552-CCF6-4573-818B-13B61F704584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13"/>
          <p:cNvSpPr/>
          <p:nvPr/>
        </p:nvSpPr>
        <p:spPr>
          <a:xfrm>
            <a:off x="4648680" y="4498560"/>
            <a:ext cx="9067320" cy="98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7775"/>
              </a:lnSpc>
            </a:pPr>
            <a:r>
              <a:rPr lang="en-US" sz="72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TDD vs BDD vs DDD</a:t>
            </a:r>
            <a:endParaRPr lang="en-US" sz="7200" b="0" u="none" strike="noStrike">
              <a:solidFill>
                <a:srgbClr val="000000"/>
              </a:solidFill>
              <a:uFillTx/>
              <a:latin typeface="Calibri Light"/>
            </a:endParaRPr>
          </a:p>
        </p:txBody>
      </p:sp>
      <p:sp>
        <p:nvSpPr>
          <p:cNvPr id="82" name="TextBox 14"/>
          <p:cNvSpPr/>
          <p:nvPr/>
        </p:nvSpPr>
        <p:spPr>
          <a:xfrm>
            <a:off x="12086280" y="9144000"/>
            <a:ext cx="5287320" cy="45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600"/>
              </a:lnSpc>
            </a:pPr>
            <a:r>
              <a:rPr lang="en-US" sz="3000" b="0" u="none" strike="noStrike">
                <a:solidFill>
                  <a:srgbClr val="000000"/>
                </a:solidFill>
                <a:uFillTx/>
                <a:latin typeface="arial"/>
                <a:ea typeface="arial"/>
              </a:rPr>
              <a:t>Підготував: Барський Андрій</a:t>
            </a:r>
            <a:endParaRPr lang="en-US" sz="3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reeform 3"/>
          <p:cNvSpPr/>
          <p:nvPr/>
        </p:nvSpPr>
        <p:spPr>
          <a:xfrm>
            <a:off x="12344400" y="3342600"/>
            <a:ext cx="5154120" cy="3867840"/>
          </a:xfrm>
          <a:custGeom>
            <a:avLst/>
            <a:gdLst>
              <a:gd name="textAreaLeft" fmla="*/ 0 w 5154120"/>
              <a:gd name="textAreaRight" fmla="*/ 5154480 w 5154120"/>
              <a:gd name="textAreaTop" fmla="*/ 0 h 3867840"/>
              <a:gd name="textAreaBottom" fmla="*/ 3868200 h 3867840"/>
            </a:gdLst>
            <a:ahLst/>
            <a:cxnLst/>
            <a:rect l="textAreaLeft" t="textAreaTop" r="textAreaRight" b="textAreaBottom"/>
            <a:pathLst>
              <a:path w="5154500" h="3868109">
                <a:moveTo>
                  <a:pt x="0" y="0"/>
                </a:moveTo>
                <a:lnTo>
                  <a:pt x="5154500" y="0"/>
                </a:lnTo>
                <a:lnTo>
                  <a:pt x="5154500" y="3868108"/>
                </a:lnTo>
                <a:lnTo>
                  <a:pt x="0" y="386810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" name="TextBox 5"/>
          <p:cNvSpPr/>
          <p:nvPr/>
        </p:nvSpPr>
        <p:spPr>
          <a:xfrm>
            <a:off x="1531440" y="971640"/>
            <a:ext cx="11927160" cy="100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7920"/>
              </a:lnSpc>
            </a:pPr>
            <a:r>
              <a:rPr lang="en-US" sz="66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Що таке Bounded Contexts?</a:t>
            </a:r>
            <a:endParaRPr lang="en-US" sz="6600" b="0" u="none" strike="noStrike">
              <a:solidFill>
                <a:srgbClr val="000000"/>
              </a:solidFill>
              <a:uFillTx/>
              <a:latin typeface="Calibri Light"/>
            </a:endParaRPr>
          </a:p>
        </p:txBody>
      </p:sp>
      <p:sp>
        <p:nvSpPr>
          <p:cNvPr id="120" name="TextBox 6"/>
          <p:cNvSpPr/>
          <p:nvPr/>
        </p:nvSpPr>
        <p:spPr>
          <a:xfrm>
            <a:off x="1394280" y="2865240"/>
            <a:ext cx="10524960" cy="213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359"/>
              </a:lnSpc>
            </a:pPr>
            <a:r>
              <a:rPr lang="en-US" sz="28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Bounded Contexts визначають межі, в яких певний набір термінів і концепцій має своє значення. В межах цих контекстів терміни мають чітко визначене значення, але в іншому контексті вони можуть означати зовсім інше.</a:t>
            </a:r>
            <a:endParaRPr lang="en-US" sz="28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defTabSz="914400">
              <a:lnSpc>
                <a:spcPts val="3359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Calibri Light"/>
            </a:endParaRPr>
          </a:p>
        </p:txBody>
      </p:sp>
      <p:sp>
        <p:nvSpPr>
          <p:cNvPr id="121" name="TextBox 8"/>
          <p:cNvSpPr/>
          <p:nvPr/>
        </p:nvSpPr>
        <p:spPr>
          <a:xfrm>
            <a:off x="1394280" y="5133960"/>
            <a:ext cx="10524960" cy="213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359"/>
              </a:lnSpc>
            </a:pPr>
            <a:r>
              <a:rPr lang="en-US" sz="2800" b="1" u="none" strike="noStrike">
                <a:solidFill>
                  <a:srgbClr val="000000"/>
                </a:solidFill>
                <a:uFillTx/>
                <a:latin typeface="Calibri Light"/>
                <a:ea typeface="Arimo Bold"/>
              </a:rPr>
              <a:t>Приклад:</a:t>
            </a:r>
            <a:endParaRPr lang="en-US" sz="28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defTabSz="914400">
              <a:lnSpc>
                <a:spcPts val="3359"/>
              </a:lnSpc>
            </a:pPr>
            <a:r>
              <a:rPr lang="en-US" sz="28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В онлайн-магазині може бути окремий контекст для Користувачів, для Замовлень і для Оплати. У кожному з цих контекстів однакові терміни (наприклад, "кошик" або "покупка") можуть мати різні значення.</a:t>
            </a:r>
            <a:endParaRPr lang="en-US" sz="2800" b="0" u="none" strike="noStrike">
              <a:solidFill>
                <a:srgbClr val="000000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reeform 3"/>
          <p:cNvSpPr/>
          <p:nvPr/>
        </p:nvSpPr>
        <p:spPr>
          <a:xfrm>
            <a:off x="10972800" y="3069000"/>
            <a:ext cx="6552360" cy="4148280"/>
          </a:xfrm>
          <a:custGeom>
            <a:avLst/>
            <a:gdLst>
              <a:gd name="textAreaLeft" fmla="*/ 0 w 6552360"/>
              <a:gd name="textAreaRight" fmla="*/ 6552720 w 6552360"/>
              <a:gd name="textAreaTop" fmla="*/ 0 h 4148280"/>
              <a:gd name="textAreaBottom" fmla="*/ 4148640 h 4148280"/>
            </a:gdLst>
            <a:ahLst/>
            <a:cxnLst/>
            <a:rect l="textAreaLeft" t="textAreaTop" r="textAreaRight" b="textAreaBottom"/>
            <a:pathLst>
              <a:path w="6552632" h="4148708">
                <a:moveTo>
                  <a:pt x="0" y="0"/>
                </a:moveTo>
                <a:lnTo>
                  <a:pt x="6552632" y="0"/>
                </a:lnTo>
                <a:lnTo>
                  <a:pt x="6552632" y="4148708"/>
                </a:lnTo>
                <a:lnTo>
                  <a:pt x="0" y="414870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TextBox 5"/>
          <p:cNvSpPr/>
          <p:nvPr/>
        </p:nvSpPr>
        <p:spPr>
          <a:xfrm>
            <a:off x="1531440" y="971640"/>
            <a:ext cx="13150440" cy="100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7920"/>
              </a:lnSpc>
            </a:pPr>
            <a:r>
              <a:rPr lang="en-US" sz="66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Що таке Ubiquitous Language?</a:t>
            </a:r>
            <a:endParaRPr lang="en-US" sz="6600" b="0" u="none" strike="noStrike">
              <a:solidFill>
                <a:srgbClr val="000000"/>
              </a:solidFill>
              <a:uFillTx/>
              <a:latin typeface="Calibri Light"/>
            </a:endParaRPr>
          </a:p>
        </p:txBody>
      </p:sp>
      <p:sp>
        <p:nvSpPr>
          <p:cNvPr id="124" name="TextBox 6"/>
          <p:cNvSpPr/>
          <p:nvPr/>
        </p:nvSpPr>
        <p:spPr>
          <a:xfrm>
            <a:off x="1394280" y="2852640"/>
            <a:ext cx="9081360" cy="170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359"/>
              </a:lnSpc>
            </a:pPr>
            <a:r>
              <a:rPr lang="en-US" sz="28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Всі учасники процесу розробки (від бізнес-аналітиків до розробників і тестувальників) використовують спільну мову для опису бізнес-логіки та вимог. </a:t>
            </a:r>
            <a:endParaRPr lang="en-US" sz="2800" b="0" u="none" strike="noStrike">
              <a:solidFill>
                <a:srgbClr val="000000"/>
              </a:solidFill>
              <a:uFillTx/>
              <a:latin typeface="Calibri Light"/>
            </a:endParaRPr>
          </a:p>
        </p:txBody>
      </p:sp>
      <p:sp>
        <p:nvSpPr>
          <p:cNvPr id="125" name="TextBox 8"/>
          <p:cNvSpPr/>
          <p:nvPr/>
        </p:nvSpPr>
        <p:spPr>
          <a:xfrm>
            <a:off x="1394280" y="5131080"/>
            <a:ext cx="9081360" cy="2559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359"/>
              </a:lnSpc>
            </a:pPr>
            <a:r>
              <a:rPr lang="en-US" sz="2800" b="1" u="none" strike="noStrike">
                <a:solidFill>
                  <a:srgbClr val="000000"/>
                </a:solidFill>
                <a:uFillTx/>
                <a:latin typeface="Calibri Light"/>
                <a:ea typeface="Arimo Bold"/>
              </a:rPr>
              <a:t>Приклад:</a:t>
            </a:r>
            <a:endParaRPr lang="en-US" sz="28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defTabSz="914400">
              <a:lnSpc>
                <a:spcPts val="3359"/>
              </a:lnSpc>
            </a:pPr>
            <a:r>
              <a:rPr lang="en-US" sz="28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Якщо бізнес вимагає, щоб користувачі могли "додавати товар у кошик", то цей термін "додавати товар у кошик" має бути чітко визначеним і зрозумілим усім учасникам команди, від бізнесу до розробників.</a:t>
            </a:r>
            <a:endParaRPr lang="en-US" sz="2800" b="0" u="none" strike="noStrike">
              <a:solidFill>
                <a:srgbClr val="000000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reeform 3"/>
          <p:cNvSpPr/>
          <p:nvPr/>
        </p:nvSpPr>
        <p:spPr>
          <a:xfrm>
            <a:off x="12225600" y="3297240"/>
            <a:ext cx="5376600" cy="3692160"/>
          </a:xfrm>
          <a:custGeom>
            <a:avLst/>
            <a:gdLst>
              <a:gd name="textAreaLeft" fmla="*/ 0 w 5376600"/>
              <a:gd name="textAreaRight" fmla="*/ 5376960 w 5376600"/>
              <a:gd name="textAreaTop" fmla="*/ 0 h 3692160"/>
              <a:gd name="textAreaBottom" fmla="*/ 3692520 h 3692160"/>
            </a:gdLst>
            <a:ahLst/>
            <a:cxnLst/>
            <a:rect l="textAreaLeft" t="textAreaTop" r="textAreaRight" b="textAreaBottom"/>
            <a:pathLst>
              <a:path w="5377015" h="3692468">
                <a:moveTo>
                  <a:pt x="0" y="0"/>
                </a:moveTo>
                <a:lnTo>
                  <a:pt x="5377015" y="0"/>
                </a:lnTo>
                <a:lnTo>
                  <a:pt x="5377015" y="3692468"/>
                </a:lnTo>
                <a:lnTo>
                  <a:pt x="0" y="36924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7" name="TextBox 5"/>
          <p:cNvSpPr/>
          <p:nvPr/>
        </p:nvSpPr>
        <p:spPr>
          <a:xfrm>
            <a:off x="1531440" y="971640"/>
            <a:ext cx="11927160" cy="100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7920"/>
              </a:lnSpc>
            </a:pPr>
            <a:r>
              <a:rPr lang="en-US" sz="66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Приклад застосування DDD</a:t>
            </a:r>
            <a:endParaRPr lang="en-US" sz="6600" b="0" u="none" strike="noStrike">
              <a:solidFill>
                <a:srgbClr val="000000"/>
              </a:solidFill>
              <a:uFillTx/>
              <a:latin typeface="Calibri Light"/>
            </a:endParaRPr>
          </a:p>
        </p:txBody>
      </p:sp>
      <p:sp>
        <p:nvSpPr>
          <p:cNvPr id="128" name="TextBox 6"/>
          <p:cNvSpPr/>
          <p:nvPr/>
        </p:nvSpPr>
        <p:spPr>
          <a:xfrm>
            <a:off x="1225080" y="3278160"/>
            <a:ext cx="10524960" cy="3839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359"/>
              </a:lnSpc>
            </a:pPr>
            <a:r>
              <a:rPr lang="en-US" sz="2800" b="1" u="none" strike="noStrike">
                <a:solidFill>
                  <a:srgbClr val="000000"/>
                </a:solidFill>
                <a:uFillTx/>
                <a:latin typeface="Calibri Light"/>
                <a:ea typeface="Arimo Bold"/>
              </a:rPr>
              <a:t>Онлайн-магазин:</a:t>
            </a:r>
            <a:endParaRPr lang="en-US" sz="28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marL="604440" lvl="1" indent="-302400" defTabSz="914400">
              <a:lnSpc>
                <a:spcPts val="3359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Користувач: Має обліковий запис, історію покупок, доступ до кошика.</a:t>
            </a:r>
            <a:endParaRPr lang="en-US" sz="28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marL="604440" lvl="1" indent="-302400" defTabSz="914400">
              <a:lnSpc>
                <a:spcPts val="3359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Замовлення: Представляє покупку, включаючи товари, статус замовлення (наприклад, "оплачено", "в обробці", "відправлено").</a:t>
            </a:r>
            <a:endParaRPr lang="en-US" sz="28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marL="604440" lvl="1" indent="-302400" defTabSz="914400">
              <a:lnSpc>
                <a:spcPts val="3359"/>
              </a:lnSpc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Оплата: Відповідає за всі аспекти транзакції, такі як платіжні системи, способи оплати, статус платежу.</a:t>
            </a:r>
            <a:endParaRPr lang="en-US" sz="28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defTabSz="914400">
              <a:lnSpc>
                <a:spcPts val="3359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 3"/>
          <p:cNvSpPr/>
          <p:nvPr/>
        </p:nvSpPr>
        <p:spPr>
          <a:xfrm>
            <a:off x="10805400" y="2856240"/>
            <a:ext cx="6453720" cy="4573800"/>
          </a:xfrm>
          <a:custGeom>
            <a:avLst/>
            <a:gdLst>
              <a:gd name="textAreaLeft" fmla="*/ 0 w 6453720"/>
              <a:gd name="textAreaRight" fmla="*/ 6454080 w 6453720"/>
              <a:gd name="textAreaTop" fmla="*/ 0 h 4573800"/>
              <a:gd name="textAreaBottom" fmla="*/ 4574160 h 4573800"/>
            </a:gdLst>
            <a:ahLst/>
            <a:cxnLst/>
            <a:rect l="textAreaLeft" t="textAreaTop" r="textAreaRight" b="textAreaBottom"/>
            <a:pathLst>
              <a:path w="6454027" h="4574292">
                <a:moveTo>
                  <a:pt x="0" y="0"/>
                </a:moveTo>
                <a:lnTo>
                  <a:pt x="6454027" y="0"/>
                </a:lnTo>
                <a:lnTo>
                  <a:pt x="6454027" y="4574292"/>
                </a:lnTo>
                <a:lnTo>
                  <a:pt x="0" y="45742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0" name="TextBox 4"/>
          <p:cNvSpPr/>
          <p:nvPr/>
        </p:nvSpPr>
        <p:spPr>
          <a:xfrm>
            <a:off x="780120" y="9589320"/>
            <a:ext cx="16773840" cy="30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401"/>
              </a:lnSpc>
            </a:pPr>
            <a:r>
              <a:rPr lang="en-US" sz="2000" b="0" u="none" strike="noStrike">
                <a:solidFill>
                  <a:srgbClr val="FFFFFF"/>
                </a:solidFill>
                <a:uFillTx/>
                <a:latin typeface="arial"/>
                <a:ea typeface="arial"/>
              </a:rPr>
              <a:t>1 0 1 1   0 1 1   0 1   1 0 1 1 0 0 1   1 0   1 1 0 1 1   0 1 1   0 1   1 1 0 1 1 0   1 1 0 1 1 1   1 1 0 1 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1" name="TextBox 5"/>
          <p:cNvSpPr/>
          <p:nvPr/>
        </p:nvSpPr>
        <p:spPr>
          <a:xfrm>
            <a:off x="1531440" y="971640"/>
            <a:ext cx="15224760" cy="100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7920"/>
              </a:lnSpc>
            </a:pPr>
            <a:r>
              <a:rPr lang="en-US" sz="66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DDD - </a:t>
            </a:r>
            <a:r>
              <a:rPr lang="en-US" sz="6600" b="0" u="none" strike="noStrike">
                <a:solidFill>
                  <a:srgbClr val="4CA25F"/>
                </a:solidFill>
                <a:uFillTx/>
                <a:latin typeface="Calibri Light"/>
                <a:ea typeface="arial"/>
              </a:rPr>
              <a:t>переваги</a:t>
            </a:r>
            <a:r>
              <a:rPr lang="en-US" sz="6600" b="0" u="none" strike="noStrike">
                <a:solidFill>
                  <a:srgbClr val="FFDB5D"/>
                </a:solidFill>
                <a:uFillTx/>
                <a:latin typeface="Calibri Light"/>
                <a:ea typeface="arial"/>
              </a:rPr>
              <a:t> </a:t>
            </a:r>
            <a:r>
              <a:rPr lang="en-US" sz="66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та</a:t>
            </a:r>
            <a:r>
              <a:rPr lang="en-US" sz="6600" b="0" u="none" strike="noStrike">
                <a:solidFill>
                  <a:srgbClr val="FFDB5D"/>
                </a:solidFill>
                <a:uFillTx/>
                <a:latin typeface="Calibri Light"/>
                <a:ea typeface="arial"/>
              </a:rPr>
              <a:t> </a:t>
            </a:r>
            <a:r>
              <a:rPr lang="en-US" sz="6600" b="0" u="none" strike="noStrike">
                <a:solidFill>
                  <a:srgbClr val="C22A49"/>
                </a:solidFill>
                <a:uFillTx/>
                <a:latin typeface="Calibri Light"/>
                <a:ea typeface="arial"/>
              </a:rPr>
              <a:t>недоліки</a:t>
            </a:r>
            <a:endParaRPr lang="en-US" sz="6600" b="0" u="none" strike="noStrike">
              <a:solidFill>
                <a:srgbClr val="000000"/>
              </a:solidFill>
              <a:uFillTx/>
              <a:latin typeface="Calibri Light"/>
            </a:endParaRPr>
          </a:p>
        </p:txBody>
      </p:sp>
      <p:sp>
        <p:nvSpPr>
          <p:cNvPr id="132" name="TextBox 6"/>
          <p:cNvSpPr/>
          <p:nvPr/>
        </p:nvSpPr>
        <p:spPr>
          <a:xfrm>
            <a:off x="1531440" y="3171960"/>
            <a:ext cx="8984160" cy="389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838"/>
              </a:lnSpc>
            </a:pPr>
            <a:r>
              <a:rPr lang="en-US" sz="32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Переваги:</a:t>
            </a:r>
            <a:endParaRPr lang="en-US" sz="32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defTabSz="914400">
              <a:lnSpc>
                <a:spcPts val="3838"/>
              </a:lnSpc>
            </a:pPr>
            <a:r>
              <a:rPr lang="en-US" sz="32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✅ Допомагає при масштабуванні.</a:t>
            </a:r>
            <a:endParaRPr lang="en-US" sz="32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defTabSz="914400">
              <a:lnSpc>
                <a:spcPts val="3838"/>
              </a:lnSpc>
            </a:pPr>
            <a:r>
              <a:rPr lang="en-US" sz="32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✅ Полегшує роботу з великими проєктами.</a:t>
            </a:r>
            <a:endParaRPr lang="en-US" sz="32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defTabSz="914400">
              <a:lnSpc>
                <a:spcPts val="3838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defTabSz="914400">
              <a:lnSpc>
                <a:spcPts val="3838"/>
              </a:lnSpc>
            </a:pPr>
            <a:r>
              <a:rPr lang="en-US" sz="32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Недоліки:</a:t>
            </a:r>
            <a:endParaRPr lang="en-US" sz="32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defTabSz="914400">
              <a:lnSpc>
                <a:spcPts val="3838"/>
              </a:lnSpc>
            </a:pPr>
            <a:r>
              <a:rPr lang="en-US" sz="32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❌ Складно на старті.</a:t>
            </a:r>
            <a:endParaRPr lang="en-US" sz="32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defTabSz="914400">
              <a:lnSpc>
                <a:spcPts val="3838"/>
              </a:lnSpc>
            </a:pPr>
            <a:r>
              <a:rPr lang="en-US" sz="32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❌ Потрібна чітка структура команди.</a:t>
            </a:r>
            <a:endParaRPr lang="en-US" sz="32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defTabSz="914400">
              <a:lnSpc>
                <a:spcPts val="3838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Calibri Light"/>
            </a:endParaRPr>
          </a:p>
        </p:txBody>
      </p:sp>
      <p:sp>
        <p:nvSpPr>
          <p:cNvPr id="133" name="TextBox 7"/>
          <p:cNvSpPr/>
          <p:nvPr/>
        </p:nvSpPr>
        <p:spPr>
          <a:xfrm>
            <a:off x="1683720" y="3324240"/>
            <a:ext cx="8338680" cy="5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838"/>
              </a:lnSpc>
            </a:pPr>
            <a:endParaRPr lang="en-US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" name="Table 3"/>
          <p:cNvGraphicFramePr/>
          <p:nvPr/>
        </p:nvGraphicFramePr>
        <p:xfrm>
          <a:off x="1890720" y="3778200"/>
          <a:ext cx="7535160" cy="2939040"/>
        </p:xfrm>
        <a:graphic>
          <a:graphicData uri="http://schemas.openxmlformats.org/drawingml/2006/table">
            <a:tbl>
              <a:tblPr/>
              <a:tblGrid>
                <a:gridCol w="1441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0600">
                <a:tc>
                  <a:txBody>
                    <a:bodyPr/>
                    <a:lstStyle/>
                    <a:p>
                      <a:pPr defTabSz="914400">
                        <a:lnSpc>
                          <a:spcPts val="2880"/>
                        </a:lnSpc>
                      </a:pPr>
                      <a:r>
                        <a:rPr lang="en-US" sz="2400" b="0" u="none" strike="noStrike">
                          <a:solidFill>
                            <a:srgbClr val="000000"/>
                          </a:solidFill>
                          <a:uFillTx/>
                          <a:latin typeface="Calibri Light"/>
                          <a:ea typeface="arial"/>
                        </a:rPr>
                        <a:t>Підхід</a:t>
                      </a:r>
                      <a:endParaRPr lang="en-US" sz="2400" b="0" u="none" strike="noStrike">
                        <a:solidFill>
                          <a:srgbClr val="000000"/>
                        </a:solidFill>
                        <a:uFillTx/>
                        <a:latin typeface="Calibri Light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2880"/>
                        </a:lnSpc>
                      </a:pPr>
                      <a:r>
                        <a:rPr lang="en-US" sz="2400" b="0" u="none" strike="noStrike">
                          <a:solidFill>
                            <a:srgbClr val="000000"/>
                          </a:solidFill>
                          <a:uFillTx/>
                          <a:latin typeface="Calibri Light"/>
                          <a:ea typeface="arial"/>
                        </a:rPr>
                        <a:t>Коли використовувати?</a:t>
                      </a:r>
                      <a:endParaRPr lang="en-US" sz="2400" b="0" u="none" strike="noStrike">
                        <a:solidFill>
                          <a:srgbClr val="000000"/>
                        </a:solidFill>
                        <a:uFillTx/>
                        <a:latin typeface="Calibri Light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920">
                <a:tc>
                  <a:txBody>
                    <a:bodyPr/>
                    <a:lstStyle/>
                    <a:p>
                      <a:pPr defTabSz="914400">
                        <a:lnSpc>
                          <a:spcPts val="2401"/>
                        </a:lnSpc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uFillTx/>
                          <a:latin typeface="Calibri Light"/>
                          <a:ea typeface="arial"/>
                        </a:rPr>
                        <a:t>TDD</a:t>
                      </a:r>
                      <a:endParaRPr lang="en-US" sz="2000" b="0" u="none" strike="noStrike">
                        <a:solidFill>
                          <a:srgbClr val="000000"/>
                        </a:solidFill>
                        <a:uFillTx/>
                        <a:latin typeface="Calibri Light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2401"/>
                        </a:lnSpc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uFillTx/>
                          <a:latin typeface="Calibri Light"/>
                          <a:ea typeface="arial"/>
                        </a:rPr>
                        <a:t>Якщо потрібна якість та безпека коду</a:t>
                      </a:r>
                      <a:endParaRPr lang="en-US" sz="2000" b="0" u="none" strike="noStrike">
                        <a:solidFill>
                          <a:srgbClr val="000000"/>
                        </a:solidFill>
                        <a:uFillTx/>
                        <a:latin typeface="Calibri Light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8200">
                <a:tc>
                  <a:txBody>
                    <a:bodyPr/>
                    <a:lstStyle/>
                    <a:p>
                      <a:pPr defTabSz="914400">
                        <a:lnSpc>
                          <a:spcPts val="2401"/>
                        </a:lnSpc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uFillTx/>
                          <a:latin typeface="Calibri Light"/>
                          <a:ea typeface="arial"/>
                        </a:rPr>
                        <a:t>BDD</a:t>
                      </a:r>
                      <a:endParaRPr lang="en-US" sz="2000" b="0" u="none" strike="noStrike">
                        <a:solidFill>
                          <a:srgbClr val="000000"/>
                        </a:solidFill>
                        <a:uFillTx/>
                        <a:latin typeface="Calibri Light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2401"/>
                        </a:lnSpc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uFillTx/>
                          <a:latin typeface="Calibri Light"/>
                          <a:ea typeface="arial"/>
                        </a:rPr>
                        <a:t>Якщо потрібне порозуміння між бізнесом та розробниками</a:t>
                      </a:r>
                      <a:endParaRPr lang="en-US" sz="2000" b="0" u="none" strike="noStrike">
                        <a:solidFill>
                          <a:srgbClr val="000000"/>
                        </a:solidFill>
                        <a:uFillTx/>
                        <a:latin typeface="Calibri Light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8320">
                <a:tc>
                  <a:txBody>
                    <a:bodyPr/>
                    <a:lstStyle/>
                    <a:p>
                      <a:pPr defTabSz="914400">
                        <a:lnSpc>
                          <a:spcPts val="2401"/>
                        </a:lnSpc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uFillTx/>
                          <a:latin typeface="Calibri Light"/>
                          <a:ea typeface="arial"/>
                        </a:rPr>
                        <a:t>DDD</a:t>
                      </a:r>
                      <a:endParaRPr lang="en-US" sz="2000" b="0" u="none" strike="noStrike">
                        <a:solidFill>
                          <a:srgbClr val="000000"/>
                        </a:solidFill>
                        <a:uFillTx/>
                        <a:latin typeface="Calibri Light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2401"/>
                        </a:lnSpc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uFillTx/>
                          <a:latin typeface="Calibri Light"/>
                          <a:ea typeface="arial"/>
                        </a:rPr>
                        <a:t>Якщо проект великий і складний</a:t>
                      </a:r>
                      <a:endParaRPr lang="en-US" sz="2000" b="0" u="none" strike="noStrike">
                        <a:solidFill>
                          <a:srgbClr val="000000"/>
                        </a:solidFill>
                        <a:uFillTx/>
                        <a:latin typeface="Calibri Light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5" name="TextBox 4"/>
          <p:cNvSpPr/>
          <p:nvPr/>
        </p:nvSpPr>
        <p:spPr>
          <a:xfrm>
            <a:off x="780120" y="9589320"/>
            <a:ext cx="16773840" cy="30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401"/>
              </a:lnSpc>
            </a:pPr>
            <a:r>
              <a:rPr lang="en-US" sz="2000" b="0" u="none" strike="noStrike">
                <a:solidFill>
                  <a:srgbClr val="FFFFFF"/>
                </a:solidFill>
                <a:uFillTx/>
                <a:latin typeface="arial"/>
                <a:ea typeface="arial"/>
              </a:rPr>
              <a:t>1 0 1 1   0 1 1   0 1   1 0 1 1 0 0 1   1 0   1 1 0 1 1   0 1 1   0 1   1 1 0 1 1 0   1 1 0 1 1 1   1 1 0 1 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6" name="TextBox 5"/>
          <p:cNvSpPr/>
          <p:nvPr/>
        </p:nvSpPr>
        <p:spPr>
          <a:xfrm>
            <a:off x="1531440" y="971640"/>
            <a:ext cx="15224760" cy="100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7920"/>
              </a:lnSpc>
            </a:pPr>
            <a:r>
              <a:rPr lang="en-US" sz="66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Порівняння підходів</a:t>
            </a:r>
            <a:endParaRPr lang="en-US" sz="6600" b="0" u="none" strike="noStrike">
              <a:solidFill>
                <a:srgbClr val="000000"/>
              </a:solidFill>
              <a:uFillTx/>
              <a:latin typeface="Calibri Light"/>
            </a:endParaRPr>
          </a:p>
        </p:txBody>
      </p:sp>
      <p:grpSp>
        <p:nvGrpSpPr>
          <p:cNvPr id="137" name="Group 6"/>
          <p:cNvGrpSpPr/>
          <p:nvPr/>
        </p:nvGrpSpPr>
        <p:grpSpPr>
          <a:xfrm>
            <a:off x="11117160" y="2355120"/>
            <a:ext cx="6014880" cy="6356520"/>
            <a:chOff x="11117160" y="2355120"/>
            <a:chExt cx="6014880" cy="6356520"/>
          </a:xfrm>
        </p:grpSpPr>
        <p:sp>
          <p:nvSpPr>
            <p:cNvPr id="138" name="Freeform 7"/>
            <p:cNvSpPr/>
            <p:nvPr/>
          </p:nvSpPr>
          <p:spPr>
            <a:xfrm>
              <a:off x="11117160" y="2355120"/>
              <a:ext cx="6014880" cy="6356520"/>
            </a:xfrm>
            <a:custGeom>
              <a:avLst/>
              <a:gdLst>
                <a:gd name="textAreaLeft" fmla="*/ 0 w 6014880"/>
                <a:gd name="textAreaRight" fmla="*/ 6015240 w 6014880"/>
                <a:gd name="textAreaTop" fmla="*/ 0 h 6356520"/>
                <a:gd name="textAreaBottom" fmla="*/ 6356880 h 6356520"/>
              </a:gdLst>
              <a:ahLst/>
              <a:cxnLst/>
              <a:rect l="textAreaLeft" t="textAreaTop" r="textAreaRight" b="textAreaBottom"/>
              <a:pathLst>
                <a:path w="8020362" h="8475944">
                  <a:moveTo>
                    <a:pt x="0" y="0"/>
                  </a:moveTo>
                  <a:lnTo>
                    <a:pt x="8020362" y="0"/>
                  </a:lnTo>
                  <a:lnTo>
                    <a:pt x="8020362" y="8475944"/>
                  </a:lnTo>
                  <a:lnTo>
                    <a:pt x="0" y="847594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39" name="TextBox 8"/>
            <p:cNvSpPr/>
            <p:nvPr/>
          </p:nvSpPr>
          <p:spPr>
            <a:xfrm>
              <a:off x="13314960" y="3409200"/>
              <a:ext cx="809640" cy="366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2880"/>
                </a:lnSpc>
              </a:pPr>
              <a:r>
                <a:rPr lang="en-US" sz="2400" b="1" u="none" strike="noStrike">
                  <a:solidFill>
                    <a:srgbClr val="FFFFFF"/>
                  </a:solidFill>
                  <a:uFillTx/>
                  <a:latin typeface="Arimo Bold"/>
                  <a:ea typeface="Arimo Bold"/>
                </a:rPr>
                <a:t>BDD</a:t>
              </a:r>
              <a:endParaRPr lang="en-US" sz="24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40" name="TextBox 9"/>
            <p:cNvSpPr/>
            <p:nvPr/>
          </p:nvSpPr>
          <p:spPr>
            <a:xfrm>
              <a:off x="13074480" y="3935520"/>
              <a:ext cx="809640" cy="366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2880"/>
                </a:lnSpc>
              </a:pPr>
              <a:r>
                <a:rPr lang="en-US" sz="2400" b="1" u="none" strike="noStrike">
                  <a:solidFill>
                    <a:srgbClr val="FFFFFF"/>
                  </a:solidFill>
                  <a:uFillTx/>
                  <a:latin typeface="Arimo Bold"/>
                  <a:ea typeface="Arimo Bold"/>
                </a:rPr>
                <a:t>DDD</a:t>
              </a:r>
              <a:endParaRPr lang="en-US" sz="24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41" name="TextBox 10"/>
            <p:cNvSpPr/>
            <p:nvPr/>
          </p:nvSpPr>
          <p:spPr>
            <a:xfrm>
              <a:off x="14209560" y="3771000"/>
              <a:ext cx="809640" cy="366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2880"/>
                </a:lnSpc>
              </a:pPr>
              <a:r>
                <a:rPr lang="en-US" sz="2400" b="1" u="none" strike="noStrike">
                  <a:solidFill>
                    <a:srgbClr val="000000"/>
                  </a:solidFill>
                  <a:uFillTx/>
                  <a:latin typeface="Arimo Bold"/>
                  <a:ea typeface="Arimo Bold"/>
                </a:rPr>
                <a:t>TDD</a:t>
              </a:r>
              <a:endParaRPr lang="en-US" sz="24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eeform 3"/>
          <p:cNvSpPr/>
          <p:nvPr/>
        </p:nvSpPr>
        <p:spPr>
          <a:xfrm>
            <a:off x="14729040" y="946800"/>
            <a:ext cx="2677320" cy="1443600"/>
          </a:xfrm>
          <a:custGeom>
            <a:avLst/>
            <a:gdLst>
              <a:gd name="textAreaLeft" fmla="*/ 0 w 2677320"/>
              <a:gd name="textAreaRight" fmla="*/ 2677680 w 2677320"/>
              <a:gd name="textAreaTop" fmla="*/ 0 h 1443600"/>
              <a:gd name="textAreaBottom" fmla="*/ 1443960 h 1443600"/>
            </a:gdLst>
            <a:ahLst/>
            <a:cxnLst/>
            <a:rect l="textAreaLeft" t="textAreaTop" r="textAreaRight" b="textAreaBottom"/>
            <a:pathLst>
              <a:path w="2677703" h="1443789">
                <a:moveTo>
                  <a:pt x="0" y="0"/>
                </a:moveTo>
                <a:lnTo>
                  <a:pt x="2677704" y="0"/>
                </a:lnTo>
                <a:lnTo>
                  <a:pt x="2677704" y="1443789"/>
                </a:lnTo>
                <a:lnTo>
                  <a:pt x="0" y="144378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143" name="Table 4"/>
          <p:cNvGraphicFramePr/>
          <p:nvPr/>
        </p:nvGraphicFramePr>
        <p:xfrm>
          <a:off x="3678840" y="2390760"/>
          <a:ext cx="10930320" cy="6171840"/>
        </p:xfrm>
        <a:graphic>
          <a:graphicData uri="http://schemas.openxmlformats.org/drawingml/2006/table">
            <a:tbl>
              <a:tblPr/>
              <a:tblGrid>
                <a:gridCol w="5465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5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3760"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2801"/>
                        </a:lnSpc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uFillTx/>
                          <a:latin typeface="Calibri Light"/>
                          <a:ea typeface="arial"/>
                        </a:rPr>
                        <a:t>❌ Міф</a:t>
                      </a:r>
                      <a:endParaRPr lang="en-US" sz="2000" b="0" u="none" strike="noStrike">
                        <a:solidFill>
                          <a:srgbClr val="000000"/>
                        </a:solidFill>
                        <a:uFillTx/>
                        <a:latin typeface="Calibri Light"/>
                      </a:endParaRPr>
                    </a:p>
                  </a:txBody>
                  <a:tcPr marL="190440" marR="190440" anchor="ctr">
                    <a:lnL w="38160">
                      <a:solidFill>
                        <a:srgbClr val="000000"/>
                      </a:solidFill>
                      <a:prstDash val="solid"/>
                    </a:lnL>
                    <a:lnR w="38160">
                      <a:solidFill>
                        <a:srgbClr val="000000"/>
                      </a:solidFill>
                      <a:prstDash val="solid"/>
                    </a:lnR>
                    <a:lnT w="38160">
                      <a:solidFill>
                        <a:srgbClr val="000000"/>
                      </a:solidFill>
                      <a:prstDash val="solid"/>
                    </a:lnT>
                    <a:lnB w="381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2801"/>
                        </a:lnSpc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uFillTx/>
                          <a:latin typeface="Calibri Light"/>
                          <a:ea typeface="arial"/>
                        </a:rPr>
                        <a:t>✅ Реальність</a:t>
                      </a:r>
                      <a:endParaRPr lang="en-US" sz="2000" b="0" u="none" strike="noStrike">
                        <a:solidFill>
                          <a:srgbClr val="000000"/>
                        </a:solidFill>
                        <a:uFillTx/>
                        <a:latin typeface="Calibri Light"/>
                      </a:endParaRPr>
                    </a:p>
                  </a:txBody>
                  <a:tcPr marL="190440" marR="190440" anchor="ctr">
                    <a:lnL w="38160">
                      <a:solidFill>
                        <a:srgbClr val="000000"/>
                      </a:solidFill>
                      <a:prstDash val="solid"/>
                    </a:lnL>
                    <a:lnR w="38160">
                      <a:solidFill>
                        <a:srgbClr val="000000"/>
                      </a:solidFill>
                      <a:prstDash val="solid"/>
                    </a:lnR>
                    <a:lnT w="38160">
                      <a:solidFill>
                        <a:srgbClr val="000000"/>
                      </a:solidFill>
                      <a:prstDash val="solid"/>
                    </a:lnT>
                    <a:lnB w="381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7560"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2801"/>
                        </a:lnSpc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uFillTx/>
                          <a:latin typeface="Calibri Light"/>
                          <a:ea typeface="arial"/>
                        </a:rPr>
                        <a:t>TDD – це лише unit-тести!</a:t>
                      </a:r>
                      <a:endParaRPr lang="en-US" sz="2000" b="0" u="none" strike="noStrike">
                        <a:solidFill>
                          <a:srgbClr val="000000"/>
                        </a:solidFill>
                        <a:uFillTx/>
                        <a:latin typeface="Calibri Light"/>
                      </a:endParaRPr>
                    </a:p>
                  </a:txBody>
                  <a:tcPr marL="190440" marR="190440" anchor="ctr">
                    <a:lnL w="38160">
                      <a:solidFill>
                        <a:srgbClr val="000000"/>
                      </a:solidFill>
                      <a:prstDash val="solid"/>
                    </a:lnL>
                    <a:lnR w="38160">
                      <a:solidFill>
                        <a:srgbClr val="000000"/>
                      </a:solidFill>
                      <a:prstDash val="solid"/>
                    </a:lnR>
                    <a:lnT w="38160">
                      <a:solidFill>
                        <a:srgbClr val="000000"/>
                      </a:solidFill>
                      <a:prstDash val="solid"/>
                    </a:lnT>
                    <a:lnB w="381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2801"/>
                        </a:lnSpc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uFillTx/>
                          <a:latin typeface="Calibri Light"/>
                          <a:ea typeface="arial"/>
                        </a:rPr>
                        <a:t>TDD – це про архітектуру! Перед тим як писати код, ви проєктуєте API через тест-кейси. Це включає unit-, інтеграційні та навіть UI-тести.</a:t>
                      </a:r>
                      <a:endParaRPr lang="en-US" sz="2000" b="0" u="none" strike="noStrike">
                        <a:solidFill>
                          <a:srgbClr val="000000"/>
                        </a:solidFill>
                        <a:uFillTx/>
                        <a:latin typeface="Calibri Light"/>
                      </a:endParaRPr>
                    </a:p>
                  </a:txBody>
                  <a:tcPr marL="190440" marR="190440" anchor="ctr">
                    <a:lnL w="38160">
                      <a:solidFill>
                        <a:srgbClr val="000000"/>
                      </a:solidFill>
                      <a:prstDash val="solid"/>
                    </a:lnL>
                    <a:lnR w="38160">
                      <a:solidFill>
                        <a:srgbClr val="000000"/>
                      </a:solidFill>
                      <a:prstDash val="solid"/>
                    </a:lnR>
                    <a:lnT w="38160">
                      <a:solidFill>
                        <a:srgbClr val="000000"/>
                      </a:solidFill>
                      <a:prstDash val="solid"/>
                    </a:lnT>
                    <a:lnB w="381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7560"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2801"/>
                        </a:lnSpc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uFillTx/>
                          <a:latin typeface="Calibri Light"/>
                          <a:ea typeface="arial"/>
                        </a:rPr>
                        <a:t>BDD – це для тестувальників!</a:t>
                      </a:r>
                      <a:endParaRPr lang="en-US" sz="2000" b="0" u="none" strike="noStrike">
                        <a:solidFill>
                          <a:srgbClr val="000000"/>
                        </a:solidFill>
                        <a:uFillTx/>
                        <a:latin typeface="Calibri Light"/>
                      </a:endParaRPr>
                    </a:p>
                  </a:txBody>
                  <a:tcPr marL="190440" marR="190440" anchor="ctr">
                    <a:lnL w="38160">
                      <a:solidFill>
                        <a:srgbClr val="000000"/>
                      </a:solidFill>
                      <a:prstDash val="solid"/>
                    </a:lnL>
                    <a:lnR w="38160">
                      <a:solidFill>
                        <a:srgbClr val="000000"/>
                      </a:solidFill>
                      <a:prstDash val="solid"/>
                    </a:lnR>
                    <a:lnT w="38160">
                      <a:solidFill>
                        <a:srgbClr val="000000"/>
                      </a:solidFill>
                      <a:prstDash val="solid"/>
                    </a:lnT>
                    <a:lnB w="381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2801"/>
                        </a:lnSpc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uFillTx/>
                          <a:latin typeface="Calibri Light"/>
                          <a:ea typeface="arial"/>
                        </a:rPr>
                        <a:t>BDD – це для команди! Бізнес, тестувальники та розробники співпрацюють, використовуючи спільну мову (Gherkin, Given-When-Then).</a:t>
                      </a:r>
                      <a:endParaRPr lang="en-US" sz="2000" b="0" u="none" strike="noStrike">
                        <a:solidFill>
                          <a:srgbClr val="000000"/>
                        </a:solidFill>
                        <a:uFillTx/>
                        <a:latin typeface="Calibri Light"/>
                      </a:endParaRPr>
                    </a:p>
                  </a:txBody>
                  <a:tcPr marL="190440" marR="190440" anchor="ctr">
                    <a:lnL w="38160">
                      <a:solidFill>
                        <a:srgbClr val="000000"/>
                      </a:solidFill>
                      <a:prstDash val="solid"/>
                    </a:lnL>
                    <a:lnR w="38160">
                      <a:solidFill>
                        <a:srgbClr val="000000"/>
                      </a:solidFill>
                      <a:prstDash val="solid"/>
                    </a:lnR>
                    <a:lnT w="38160">
                      <a:solidFill>
                        <a:srgbClr val="000000"/>
                      </a:solidFill>
                      <a:prstDash val="solid"/>
                    </a:lnT>
                    <a:lnB w="381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2960"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2801"/>
                        </a:lnSpc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uFillTx/>
                          <a:latin typeface="Calibri Light"/>
                          <a:ea typeface="arial"/>
                        </a:rPr>
                        <a:t>DDD – це лише для великих компаній!</a:t>
                      </a:r>
                      <a:endParaRPr lang="en-US" sz="2000" b="0" u="none" strike="noStrike">
                        <a:solidFill>
                          <a:srgbClr val="000000"/>
                        </a:solidFill>
                        <a:uFillTx/>
                        <a:latin typeface="Calibri Light"/>
                      </a:endParaRPr>
                    </a:p>
                  </a:txBody>
                  <a:tcPr marL="190440" marR="190440" anchor="ctr">
                    <a:lnL w="38160">
                      <a:solidFill>
                        <a:srgbClr val="000000"/>
                      </a:solidFill>
                      <a:prstDash val="solid"/>
                    </a:lnL>
                    <a:lnR w="38160">
                      <a:solidFill>
                        <a:srgbClr val="000000"/>
                      </a:solidFill>
                      <a:prstDash val="solid"/>
                    </a:lnR>
                    <a:lnT w="38160">
                      <a:solidFill>
                        <a:srgbClr val="000000"/>
                      </a:solidFill>
                      <a:prstDash val="solid"/>
                    </a:lnT>
                    <a:lnB w="381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2801"/>
                        </a:lnSpc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uFillTx/>
                          <a:latin typeface="Calibri Light"/>
                          <a:ea typeface="arial"/>
                        </a:rPr>
                        <a:t>DDD – корисний навіть у стартапах! Він допомагає структурувати код і уникати хаосу, навіть у середніх проєктах.</a:t>
                      </a:r>
                      <a:endParaRPr lang="en-US" sz="2000" b="0" u="none" strike="noStrike">
                        <a:solidFill>
                          <a:srgbClr val="000000"/>
                        </a:solidFill>
                        <a:uFillTx/>
                        <a:latin typeface="Calibri Light"/>
                      </a:endParaRPr>
                    </a:p>
                  </a:txBody>
                  <a:tcPr marL="190440" marR="190440" anchor="ctr">
                    <a:lnL w="38160">
                      <a:solidFill>
                        <a:srgbClr val="000000"/>
                      </a:solidFill>
                      <a:prstDash val="solid"/>
                    </a:lnL>
                    <a:lnR w="38160">
                      <a:solidFill>
                        <a:srgbClr val="000000"/>
                      </a:solidFill>
                      <a:prstDash val="solid"/>
                    </a:lnR>
                    <a:lnT w="38160">
                      <a:solidFill>
                        <a:srgbClr val="000000"/>
                      </a:solidFill>
                      <a:prstDash val="solid"/>
                    </a:lnT>
                    <a:lnB w="381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4" name="TextBox 5"/>
          <p:cNvSpPr/>
          <p:nvPr/>
        </p:nvSpPr>
        <p:spPr>
          <a:xfrm>
            <a:off x="780120" y="9589320"/>
            <a:ext cx="16773840" cy="30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401"/>
              </a:lnSpc>
            </a:pPr>
            <a:r>
              <a:rPr lang="en-US" sz="2000" b="0" u="none" strike="noStrike">
                <a:solidFill>
                  <a:srgbClr val="FFFFFF"/>
                </a:solidFill>
                <a:uFillTx/>
                <a:latin typeface="arial"/>
                <a:ea typeface="arial"/>
              </a:rPr>
              <a:t>1 0 1 1   0 1 1   0 1   1 0 1 1 0 0 1   1 0   1 1 0 1 1   0 1 1   0 1   1 1 0 1 1 0   1 1 0 1 1 1   1 1 0 1 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5" name="TextBox 6"/>
          <p:cNvSpPr/>
          <p:nvPr/>
        </p:nvSpPr>
        <p:spPr>
          <a:xfrm>
            <a:off x="1531440" y="990720"/>
            <a:ext cx="15224760" cy="100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7920"/>
              </a:lnSpc>
            </a:pPr>
            <a:r>
              <a:rPr lang="en-US" sz="66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Міфи про підходи</a:t>
            </a:r>
            <a:endParaRPr lang="en-US" sz="6600" b="0" u="none" strike="noStrike">
              <a:solidFill>
                <a:srgbClr val="000000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Freeform 3"/>
          <p:cNvSpPr/>
          <p:nvPr/>
        </p:nvSpPr>
        <p:spPr>
          <a:xfrm>
            <a:off x="14729040" y="946800"/>
            <a:ext cx="2677320" cy="1443600"/>
          </a:xfrm>
          <a:custGeom>
            <a:avLst/>
            <a:gdLst>
              <a:gd name="textAreaLeft" fmla="*/ 0 w 2677320"/>
              <a:gd name="textAreaRight" fmla="*/ 2677680 w 2677320"/>
              <a:gd name="textAreaTop" fmla="*/ 0 h 1443600"/>
              <a:gd name="textAreaBottom" fmla="*/ 1443960 h 1443600"/>
            </a:gdLst>
            <a:ahLst/>
            <a:cxnLst/>
            <a:rect l="textAreaLeft" t="textAreaTop" r="textAreaRight" b="textAreaBottom"/>
            <a:pathLst>
              <a:path w="2677703" h="1443789">
                <a:moveTo>
                  <a:pt x="0" y="0"/>
                </a:moveTo>
                <a:lnTo>
                  <a:pt x="2677704" y="0"/>
                </a:lnTo>
                <a:lnTo>
                  <a:pt x="2677704" y="1443789"/>
                </a:lnTo>
                <a:lnTo>
                  <a:pt x="0" y="144378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147" name="Table 4"/>
          <p:cNvGraphicFramePr/>
          <p:nvPr/>
        </p:nvGraphicFramePr>
        <p:xfrm>
          <a:off x="3678840" y="2390760"/>
          <a:ext cx="10930320" cy="6167880"/>
        </p:xfrm>
        <a:graphic>
          <a:graphicData uri="http://schemas.openxmlformats.org/drawingml/2006/table">
            <a:tbl>
              <a:tblPr/>
              <a:tblGrid>
                <a:gridCol w="5465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5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3760"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2801"/>
                        </a:lnSpc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uFillTx/>
                          <a:latin typeface="Calibri Light"/>
                          <a:ea typeface="arial"/>
                        </a:rPr>
                        <a:t>❌ Міф</a:t>
                      </a:r>
                      <a:endParaRPr lang="en-US" sz="2000" b="0" u="none" strike="noStrike">
                        <a:solidFill>
                          <a:srgbClr val="000000"/>
                        </a:solidFill>
                        <a:uFillTx/>
                        <a:latin typeface="Calibri Light"/>
                      </a:endParaRPr>
                    </a:p>
                  </a:txBody>
                  <a:tcPr marL="190440" marR="190440" anchor="ctr">
                    <a:lnL w="38160">
                      <a:solidFill>
                        <a:srgbClr val="000000"/>
                      </a:solidFill>
                      <a:prstDash val="solid"/>
                    </a:lnL>
                    <a:lnR w="38160">
                      <a:solidFill>
                        <a:srgbClr val="000000"/>
                      </a:solidFill>
                      <a:prstDash val="solid"/>
                    </a:lnR>
                    <a:lnT w="38160">
                      <a:solidFill>
                        <a:srgbClr val="000000"/>
                      </a:solidFill>
                      <a:prstDash val="solid"/>
                    </a:lnT>
                    <a:lnB w="381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2801"/>
                        </a:lnSpc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uFillTx/>
                          <a:latin typeface="Calibri Light"/>
                          <a:ea typeface="arial"/>
                        </a:rPr>
                        <a:t>✅ Реальність</a:t>
                      </a:r>
                      <a:endParaRPr lang="en-US" sz="2000" b="0" u="none" strike="noStrike">
                        <a:solidFill>
                          <a:srgbClr val="000000"/>
                        </a:solidFill>
                        <a:uFillTx/>
                        <a:latin typeface="Calibri Light"/>
                      </a:endParaRPr>
                    </a:p>
                  </a:txBody>
                  <a:tcPr marL="190440" marR="190440" anchor="ctr">
                    <a:lnL w="38160">
                      <a:solidFill>
                        <a:srgbClr val="000000"/>
                      </a:solidFill>
                      <a:prstDash val="solid"/>
                    </a:lnL>
                    <a:lnR w="38160">
                      <a:solidFill>
                        <a:srgbClr val="000000"/>
                      </a:solidFill>
                      <a:prstDash val="solid"/>
                    </a:lnR>
                    <a:lnT w="38160">
                      <a:solidFill>
                        <a:srgbClr val="000000"/>
                      </a:solidFill>
                      <a:prstDash val="solid"/>
                    </a:lnT>
                    <a:lnB w="381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7560"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2801"/>
                        </a:lnSpc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uFillTx/>
                          <a:latin typeface="Calibri Light"/>
                          <a:ea typeface="arial"/>
                        </a:rPr>
                        <a:t>TDD уповільнює розробку!</a:t>
                      </a:r>
                      <a:endParaRPr lang="en-US" sz="2000" b="0" u="none" strike="noStrike">
                        <a:solidFill>
                          <a:srgbClr val="000000"/>
                        </a:solidFill>
                        <a:uFillTx/>
                        <a:latin typeface="Calibri Light"/>
                      </a:endParaRPr>
                    </a:p>
                  </a:txBody>
                  <a:tcPr marL="190440" marR="190440" anchor="ctr">
                    <a:lnL w="38160">
                      <a:solidFill>
                        <a:srgbClr val="000000"/>
                      </a:solidFill>
                      <a:prstDash val="solid"/>
                    </a:lnL>
                    <a:lnR w="38160">
                      <a:solidFill>
                        <a:srgbClr val="000000"/>
                      </a:solidFill>
                      <a:prstDash val="solid"/>
                    </a:lnR>
                    <a:lnT w="38160">
                      <a:solidFill>
                        <a:srgbClr val="000000"/>
                      </a:solidFill>
                      <a:prstDash val="solid"/>
                    </a:lnT>
                    <a:lnB w="381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2801"/>
                        </a:lnSpc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uFillTx/>
                          <a:latin typeface="Calibri Light"/>
                          <a:ea typeface="arial"/>
                        </a:rPr>
                        <a:t>TDD економить час у довгостроковій перспективі! Менше багів, менше хаотичного рефакторингу, швидша інтеграція.</a:t>
                      </a:r>
                      <a:endParaRPr lang="en-US" sz="2000" b="0" u="none" strike="noStrike">
                        <a:solidFill>
                          <a:srgbClr val="000000"/>
                        </a:solidFill>
                        <a:uFillTx/>
                        <a:latin typeface="Calibri Light"/>
                      </a:endParaRPr>
                    </a:p>
                  </a:txBody>
                  <a:tcPr marL="190440" marR="190440" anchor="ctr">
                    <a:lnL w="38160">
                      <a:solidFill>
                        <a:srgbClr val="000000"/>
                      </a:solidFill>
                      <a:prstDash val="solid"/>
                    </a:lnL>
                    <a:lnR w="38160">
                      <a:solidFill>
                        <a:srgbClr val="000000"/>
                      </a:solidFill>
                      <a:prstDash val="solid"/>
                    </a:lnR>
                    <a:lnT w="38160">
                      <a:solidFill>
                        <a:srgbClr val="000000"/>
                      </a:solidFill>
                      <a:prstDash val="solid"/>
                    </a:lnT>
                    <a:lnB w="381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3600"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2801"/>
                        </a:lnSpc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uFillTx/>
                          <a:latin typeface="Calibri Light"/>
                          <a:ea typeface="arial"/>
                        </a:rPr>
                        <a:t>BDD – це просто тести у Gherkin!</a:t>
                      </a:r>
                      <a:endParaRPr lang="en-US" sz="2000" b="0" u="none" strike="noStrike">
                        <a:solidFill>
                          <a:srgbClr val="000000"/>
                        </a:solidFill>
                        <a:uFillTx/>
                        <a:latin typeface="Calibri Light"/>
                      </a:endParaRPr>
                    </a:p>
                  </a:txBody>
                  <a:tcPr marL="190440" marR="190440" anchor="ctr">
                    <a:lnL w="38160">
                      <a:solidFill>
                        <a:srgbClr val="000000"/>
                      </a:solidFill>
                      <a:prstDash val="solid"/>
                    </a:lnL>
                    <a:lnR w="38160">
                      <a:solidFill>
                        <a:srgbClr val="000000"/>
                      </a:solidFill>
                      <a:prstDash val="solid"/>
                    </a:lnR>
                    <a:lnT w="38160">
                      <a:solidFill>
                        <a:srgbClr val="000000"/>
                      </a:solidFill>
                      <a:prstDash val="solid"/>
                    </a:lnT>
                    <a:lnB w="381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2801"/>
                        </a:lnSpc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uFillTx/>
                          <a:latin typeface="Calibri Light"/>
                          <a:ea typeface="arial"/>
                        </a:rPr>
                        <a:t>BDD – це комунікація! Головна мета – спільна мова між бізнесом і розробниками, а не лише автотести.</a:t>
                      </a:r>
                      <a:endParaRPr lang="en-US" sz="2000" b="0" u="none" strike="noStrike">
                        <a:solidFill>
                          <a:srgbClr val="000000"/>
                        </a:solidFill>
                        <a:uFillTx/>
                        <a:latin typeface="Calibri Light"/>
                      </a:endParaRPr>
                    </a:p>
                  </a:txBody>
                  <a:tcPr marL="190440" marR="190440" anchor="ctr">
                    <a:lnL w="38160">
                      <a:solidFill>
                        <a:srgbClr val="000000"/>
                      </a:solidFill>
                      <a:prstDash val="solid"/>
                    </a:lnL>
                    <a:lnR w="38160">
                      <a:solidFill>
                        <a:srgbClr val="000000"/>
                      </a:solidFill>
                      <a:prstDash val="solid"/>
                    </a:lnR>
                    <a:lnT w="38160">
                      <a:solidFill>
                        <a:srgbClr val="000000"/>
                      </a:solidFill>
                      <a:prstDash val="solid"/>
                    </a:lnT>
                    <a:lnB w="381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2960"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2801"/>
                        </a:lnSpc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uFillTx/>
                          <a:latin typeface="Calibri Light"/>
                          <a:ea typeface="arial"/>
                        </a:rPr>
                        <a:t>DDD – це технічний підхід!</a:t>
                      </a:r>
                      <a:endParaRPr lang="en-US" sz="2000" b="0" u="none" strike="noStrike">
                        <a:solidFill>
                          <a:srgbClr val="000000"/>
                        </a:solidFill>
                        <a:uFillTx/>
                        <a:latin typeface="Calibri Light"/>
                      </a:endParaRPr>
                    </a:p>
                  </a:txBody>
                  <a:tcPr marL="190440" marR="190440" anchor="ctr">
                    <a:lnL w="38160">
                      <a:solidFill>
                        <a:srgbClr val="000000"/>
                      </a:solidFill>
                      <a:prstDash val="solid"/>
                    </a:lnL>
                    <a:lnR w="38160">
                      <a:solidFill>
                        <a:srgbClr val="000000"/>
                      </a:solidFill>
                      <a:prstDash val="solid"/>
                    </a:lnR>
                    <a:lnT w="38160">
                      <a:solidFill>
                        <a:srgbClr val="000000"/>
                      </a:solidFill>
                      <a:prstDash val="solid"/>
                    </a:lnT>
                    <a:lnB w="381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2801"/>
                        </a:lnSpc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uFillTx/>
                          <a:latin typeface="Calibri Light"/>
                          <a:ea typeface="arial"/>
                        </a:rPr>
                        <a:t>DDD – це про бізнес! Його суть – моделювати реальні бізнес-об'єкти, а не просто писати код.</a:t>
                      </a:r>
                      <a:endParaRPr lang="en-US" sz="2000" b="0" u="none" strike="noStrike">
                        <a:solidFill>
                          <a:srgbClr val="000000"/>
                        </a:solidFill>
                        <a:uFillTx/>
                        <a:latin typeface="Calibri Light"/>
                      </a:endParaRPr>
                    </a:p>
                  </a:txBody>
                  <a:tcPr marL="190440" marR="190440" anchor="ctr">
                    <a:lnL w="38160">
                      <a:solidFill>
                        <a:srgbClr val="000000"/>
                      </a:solidFill>
                      <a:prstDash val="solid"/>
                    </a:lnL>
                    <a:lnR w="38160">
                      <a:solidFill>
                        <a:srgbClr val="000000"/>
                      </a:solidFill>
                      <a:prstDash val="solid"/>
                    </a:lnR>
                    <a:lnT w="38160">
                      <a:solidFill>
                        <a:srgbClr val="000000"/>
                      </a:solidFill>
                      <a:prstDash val="solid"/>
                    </a:lnT>
                    <a:lnB w="381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8" name="TextBox 5"/>
          <p:cNvSpPr/>
          <p:nvPr/>
        </p:nvSpPr>
        <p:spPr>
          <a:xfrm>
            <a:off x="780120" y="9589320"/>
            <a:ext cx="16773840" cy="30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401"/>
              </a:lnSpc>
            </a:pPr>
            <a:r>
              <a:rPr lang="en-US" sz="2000" b="0" u="none" strike="noStrike">
                <a:solidFill>
                  <a:srgbClr val="FFFFFF"/>
                </a:solidFill>
                <a:uFillTx/>
                <a:latin typeface="arial"/>
                <a:ea typeface="arial"/>
              </a:rPr>
              <a:t>1 0 1 1   0 1 1   0 1   1 0 1 1 0 0 1   1 0   1 1 0 1 1   0 1 1   0 1   1 1 0 1 1 0   1 1 0 1 1 1   1 1 0 1 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9" name="TextBox 6"/>
          <p:cNvSpPr/>
          <p:nvPr/>
        </p:nvSpPr>
        <p:spPr>
          <a:xfrm>
            <a:off x="1531440" y="990720"/>
            <a:ext cx="15224760" cy="100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7920"/>
              </a:lnSpc>
            </a:pPr>
            <a:r>
              <a:rPr lang="en-US" sz="66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Міфи про підходи</a:t>
            </a:r>
            <a:endParaRPr lang="en-US" sz="6600" b="0" u="none" strike="noStrike">
              <a:solidFill>
                <a:srgbClr val="000000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reeform 3"/>
          <p:cNvSpPr/>
          <p:nvPr/>
        </p:nvSpPr>
        <p:spPr>
          <a:xfrm>
            <a:off x="14729040" y="946800"/>
            <a:ext cx="2677320" cy="1443600"/>
          </a:xfrm>
          <a:custGeom>
            <a:avLst/>
            <a:gdLst>
              <a:gd name="textAreaLeft" fmla="*/ 0 w 2677320"/>
              <a:gd name="textAreaRight" fmla="*/ 2677680 w 2677320"/>
              <a:gd name="textAreaTop" fmla="*/ 0 h 1443600"/>
              <a:gd name="textAreaBottom" fmla="*/ 1443960 h 1443600"/>
            </a:gdLst>
            <a:ahLst/>
            <a:cxnLst/>
            <a:rect l="textAreaLeft" t="textAreaTop" r="textAreaRight" b="textAreaBottom"/>
            <a:pathLst>
              <a:path w="2677703" h="1443789">
                <a:moveTo>
                  <a:pt x="0" y="0"/>
                </a:moveTo>
                <a:lnTo>
                  <a:pt x="2677704" y="0"/>
                </a:lnTo>
                <a:lnTo>
                  <a:pt x="2677704" y="1443789"/>
                </a:lnTo>
                <a:lnTo>
                  <a:pt x="0" y="144378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151" name="Table 4"/>
          <p:cNvGraphicFramePr/>
          <p:nvPr/>
        </p:nvGraphicFramePr>
        <p:xfrm>
          <a:off x="3678840" y="2390760"/>
          <a:ext cx="10930320" cy="6519960"/>
        </p:xfrm>
        <a:graphic>
          <a:graphicData uri="http://schemas.openxmlformats.org/drawingml/2006/table">
            <a:tbl>
              <a:tblPr/>
              <a:tblGrid>
                <a:gridCol w="5465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5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3400"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2801"/>
                        </a:lnSpc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uFillTx/>
                          <a:latin typeface="Calibri Light"/>
                          <a:ea typeface="arial"/>
                        </a:rPr>
                        <a:t>❌ Міф</a:t>
                      </a:r>
                      <a:endParaRPr lang="en-US" sz="2000" b="0" u="none" strike="noStrike">
                        <a:solidFill>
                          <a:srgbClr val="000000"/>
                        </a:solidFill>
                        <a:uFillTx/>
                        <a:latin typeface="Calibri Light"/>
                      </a:endParaRPr>
                    </a:p>
                  </a:txBody>
                  <a:tcPr marL="190440" marR="190440" anchor="ctr">
                    <a:lnL w="38160">
                      <a:solidFill>
                        <a:srgbClr val="000000"/>
                      </a:solidFill>
                      <a:prstDash val="solid"/>
                    </a:lnL>
                    <a:lnR w="38160">
                      <a:solidFill>
                        <a:srgbClr val="000000"/>
                      </a:solidFill>
                      <a:prstDash val="solid"/>
                    </a:lnR>
                    <a:lnT w="38160">
                      <a:solidFill>
                        <a:srgbClr val="000000"/>
                      </a:solidFill>
                      <a:prstDash val="solid"/>
                    </a:lnT>
                    <a:lnB w="381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2801"/>
                        </a:lnSpc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uFillTx/>
                          <a:latin typeface="Calibri Light"/>
                          <a:ea typeface="arial"/>
                        </a:rPr>
                        <a:t>✅ Реальність</a:t>
                      </a:r>
                      <a:endParaRPr lang="en-US" sz="2000" b="0" u="none" strike="noStrike">
                        <a:solidFill>
                          <a:srgbClr val="000000"/>
                        </a:solidFill>
                        <a:uFillTx/>
                        <a:latin typeface="Calibri Light"/>
                      </a:endParaRPr>
                    </a:p>
                  </a:txBody>
                  <a:tcPr marL="190440" marR="190440" anchor="ctr">
                    <a:lnL w="38160">
                      <a:solidFill>
                        <a:srgbClr val="000000"/>
                      </a:solidFill>
                      <a:prstDash val="solid"/>
                    </a:lnL>
                    <a:lnR w="38160">
                      <a:solidFill>
                        <a:srgbClr val="000000"/>
                      </a:solidFill>
                      <a:prstDash val="solid"/>
                    </a:lnR>
                    <a:lnT w="38160">
                      <a:solidFill>
                        <a:srgbClr val="000000"/>
                      </a:solidFill>
                      <a:prstDash val="solid"/>
                    </a:lnT>
                    <a:lnB w="381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2880"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2801"/>
                        </a:lnSpc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uFillTx/>
                          <a:latin typeface="Calibri Light"/>
                          <a:ea typeface="arial"/>
                        </a:rPr>
                        <a:t>TDD – це написати тести на кожен метод!</a:t>
                      </a:r>
                      <a:endParaRPr lang="en-US" sz="2000" b="0" u="none" strike="noStrike">
                        <a:solidFill>
                          <a:srgbClr val="000000"/>
                        </a:solidFill>
                        <a:uFillTx/>
                        <a:latin typeface="Calibri Light"/>
                      </a:endParaRPr>
                    </a:p>
                  </a:txBody>
                  <a:tcPr marL="190440" marR="190440" anchor="ctr">
                    <a:lnL w="38160">
                      <a:solidFill>
                        <a:srgbClr val="000000"/>
                      </a:solidFill>
                      <a:prstDash val="solid"/>
                    </a:lnL>
                    <a:lnR w="38160">
                      <a:solidFill>
                        <a:srgbClr val="000000"/>
                      </a:solidFill>
                      <a:prstDash val="solid"/>
                    </a:lnR>
                    <a:lnT w="38160">
                      <a:solidFill>
                        <a:srgbClr val="000000"/>
                      </a:solidFill>
                      <a:prstDash val="solid"/>
                    </a:lnT>
                    <a:lnB w="381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2801"/>
                        </a:lnSpc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uFillTx/>
                          <a:latin typeface="Calibri Light"/>
                          <a:ea typeface="arial"/>
                        </a:rPr>
                        <a:t>TDD – це про тестування поведінки, а не реалізації! Тести мають перевіряти, що робить код, а не як він це робить.</a:t>
                      </a:r>
                      <a:endParaRPr lang="en-US" sz="2000" b="0" u="none" strike="noStrike">
                        <a:solidFill>
                          <a:srgbClr val="000000"/>
                        </a:solidFill>
                        <a:uFillTx/>
                        <a:latin typeface="Calibri Light"/>
                      </a:endParaRPr>
                    </a:p>
                  </a:txBody>
                  <a:tcPr marL="190440" marR="190440" anchor="ctr">
                    <a:lnL w="38160">
                      <a:solidFill>
                        <a:srgbClr val="000000"/>
                      </a:solidFill>
                      <a:prstDash val="solid"/>
                    </a:lnL>
                    <a:lnR w="38160">
                      <a:solidFill>
                        <a:srgbClr val="000000"/>
                      </a:solidFill>
                      <a:prstDash val="solid"/>
                    </a:lnR>
                    <a:lnT w="38160">
                      <a:solidFill>
                        <a:srgbClr val="000000"/>
                      </a:solidFill>
                      <a:prstDash val="solid"/>
                    </a:lnT>
                    <a:lnB w="381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6840"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2801"/>
                        </a:lnSpc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uFillTx/>
                          <a:latin typeface="Calibri Light"/>
                          <a:ea typeface="arial"/>
                        </a:rPr>
                        <a:t>BDD змушує писати купу документації!</a:t>
                      </a:r>
                      <a:endParaRPr lang="en-US" sz="2000" b="0" u="none" strike="noStrike">
                        <a:solidFill>
                          <a:srgbClr val="000000"/>
                        </a:solidFill>
                        <a:uFillTx/>
                        <a:latin typeface="Calibri Light"/>
                      </a:endParaRPr>
                    </a:p>
                  </a:txBody>
                  <a:tcPr marL="190440" marR="190440" anchor="ctr">
                    <a:lnL w="38160">
                      <a:solidFill>
                        <a:srgbClr val="000000"/>
                      </a:solidFill>
                      <a:prstDash val="solid"/>
                    </a:lnL>
                    <a:lnR w="38160">
                      <a:solidFill>
                        <a:srgbClr val="000000"/>
                      </a:solidFill>
                      <a:prstDash val="solid"/>
                    </a:lnR>
                    <a:lnT w="38160">
                      <a:solidFill>
                        <a:srgbClr val="000000"/>
                      </a:solidFill>
                      <a:prstDash val="solid"/>
                    </a:lnT>
                    <a:lnB w="381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2801"/>
                        </a:lnSpc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uFillTx/>
                          <a:latin typeface="Calibri Light"/>
                          <a:ea typeface="arial"/>
                        </a:rPr>
                        <a:t>BDD не про документи, а про спілкування! Сенс не в написанні Gherkin-специфікацій, а в узгодженні вимог із бізнесом.</a:t>
                      </a:r>
                      <a:endParaRPr lang="en-US" sz="2000" b="0" u="none" strike="noStrike">
                        <a:solidFill>
                          <a:srgbClr val="000000"/>
                        </a:solidFill>
                        <a:uFillTx/>
                        <a:latin typeface="Calibri Light"/>
                      </a:endParaRPr>
                    </a:p>
                  </a:txBody>
                  <a:tcPr marL="190440" marR="190440" anchor="ctr">
                    <a:lnL w="38160">
                      <a:solidFill>
                        <a:srgbClr val="000000"/>
                      </a:solidFill>
                      <a:prstDash val="solid"/>
                    </a:lnL>
                    <a:lnR w="38160">
                      <a:solidFill>
                        <a:srgbClr val="000000"/>
                      </a:solidFill>
                      <a:prstDash val="solid"/>
                    </a:lnR>
                    <a:lnT w="38160">
                      <a:solidFill>
                        <a:srgbClr val="000000"/>
                      </a:solidFill>
                      <a:prstDash val="solid"/>
                    </a:lnT>
                    <a:lnB w="381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6840"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2801"/>
                        </a:lnSpc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uFillTx/>
                          <a:latin typeface="Calibri Light"/>
                          <a:ea typeface="arial"/>
                        </a:rPr>
                        <a:t>DDD – це просто купа класів і патернів!</a:t>
                      </a:r>
                      <a:endParaRPr lang="en-US" sz="2000" b="0" u="none" strike="noStrike">
                        <a:solidFill>
                          <a:srgbClr val="000000"/>
                        </a:solidFill>
                        <a:uFillTx/>
                        <a:latin typeface="Calibri Light"/>
                      </a:endParaRPr>
                    </a:p>
                  </a:txBody>
                  <a:tcPr marL="190440" marR="190440" anchor="ctr">
                    <a:lnL w="38160">
                      <a:solidFill>
                        <a:srgbClr val="000000"/>
                      </a:solidFill>
                      <a:prstDash val="solid"/>
                    </a:lnL>
                    <a:lnR w="38160">
                      <a:solidFill>
                        <a:srgbClr val="000000"/>
                      </a:solidFill>
                      <a:prstDash val="solid"/>
                    </a:lnR>
                    <a:lnT w="38160">
                      <a:solidFill>
                        <a:srgbClr val="000000"/>
                      </a:solidFill>
                      <a:prstDash val="solid"/>
                    </a:lnT>
                    <a:lnB w="381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2801"/>
                        </a:lnSpc>
                      </a:pPr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uFillTx/>
                          <a:latin typeface="Calibri Light"/>
                          <a:ea typeface="arial"/>
                        </a:rPr>
                        <a:t>DDD – це про розуміння предметної області! Його мета – зробити код відображенням реального бізнесу, а не просто впроваджувати патерни.</a:t>
                      </a:r>
                      <a:endParaRPr lang="en-US" sz="2000" b="0" u="none" strike="noStrike">
                        <a:solidFill>
                          <a:srgbClr val="000000"/>
                        </a:solidFill>
                        <a:uFillTx/>
                        <a:latin typeface="Calibri Light"/>
                      </a:endParaRPr>
                    </a:p>
                  </a:txBody>
                  <a:tcPr marL="190440" marR="190440" anchor="ctr">
                    <a:lnL w="38160">
                      <a:solidFill>
                        <a:srgbClr val="000000"/>
                      </a:solidFill>
                      <a:prstDash val="solid"/>
                    </a:lnL>
                    <a:lnR w="38160">
                      <a:solidFill>
                        <a:srgbClr val="000000"/>
                      </a:solidFill>
                      <a:prstDash val="solid"/>
                    </a:lnR>
                    <a:lnT w="38160">
                      <a:solidFill>
                        <a:srgbClr val="000000"/>
                      </a:solidFill>
                      <a:prstDash val="solid"/>
                    </a:lnT>
                    <a:lnB w="381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2" name="TextBox 5"/>
          <p:cNvSpPr/>
          <p:nvPr/>
        </p:nvSpPr>
        <p:spPr>
          <a:xfrm>
            <a:off x="780120" y="9589320"/>
            <a:ext cx="16773840" cy="30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401"/>
              </a:lnSpc>
            </a:pPr>
            <a:r>
              <a:rPr lang="en-US" sz="2000" b="0" u="none" strike="noStrike">
                <a:solidFill>
                  <a:srgbClr val="FFFFFF"/>
                </a:solidFill>
                <a:uFillTx/>
                <a:latin typeface="arial"/>
                <a:ea typeface="arial"/>
              </a:rPr>
              <a:t>1 0 1 1   0 1 1   0 1   1 0 1 1 0 0 1   1 0   1 1 0 1 1   0 1 1   0 1   1 1 0 1 1 0   1 1 0 1 1 1   1 1 0 1 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3" name="TextBox 6"/>
          <p:cNvSpPr/>
          <p:nvPr/>
        </p:nvSpPr>
        <p:spPr>
          <a:xfrm>
            <a:off x="1531440" y="990720"/>
            <a:ext cx="15224760" cy="100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7920"/>
              </a:lnSpc>
            </a:pPr>
            <a:r>
              <a:rPr lang="en-US" sz="66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Міфи про підходи</a:t>
            </a:r>
            <a:endParaRPr lang="en-US" sz="6600" b="0" u="none" strike="noStrike">
              <a:solidFill>
                <a:srgbClr val="000000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Box 3"/>
          <p:cNvSpPr/>
          <p:nvPr/>
        </p:nvSpPr>
        <p:spPr>
          <a:xfrm>
            <a:off x="780120" y="9589320"/>
            <a:ext cx="16773840" cy="30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401"/>
              </a:lnSpc>
            </a:pPr>
            <a:r>
              <a:rPr lang="en-US" sz="2000" b="0" u="none" strike="noStrike">
                <a:solidFill>
                  <a:srgbClr val="FFFFFF"/>
                </a:solidFill>
                <a:uFillTx/>
                <a:latin typeface="arial"/>
                <a:ea typeface="arial"/>
              </a:rPr>
              <a:t>1 0 1 1   0 1 1   0 1   1 0 1 1 0 0 1   1 0   1 1 0 1 1   0 1 1   0 1   1 1 0 1 1 0   1 1 0 1 1 1   1 1 0 1 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5" name="TextBox 10"/>
          <p:cNvSpPr/>
          <p:nvPr/>
        </p:nvSpPr>
        <p:spPr>
          <a:xfrm>
            <a:off x="1163520" y="316440"/>
            <a:ext cx="3815640" cy="30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2401"/>
              </a:lnSpc>
            </a:pPr>
            <a:r>
              <a:rPr lang="en-US" sz="2000" b="0" u="none" strike="noStrike">
                <a:solidFill>
                  <a:srgbClr val="FFFFFF"/>
                </a:solidFill>
                <a:uFillTx/>
                <a:latin typeface="arial"/>
                <a:ea typeface="arial"/>
              </a:rPr>
              <a:t>Pitch Deck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6" name="TextBox 11"/>
          <p:cNvSpPr/>
          <p:nvPr/>
        </p:nvSpPr>
        <p:spPr>
          <a:xfrm>
            <a:off x="7552080" y="316440"/>
            <a:ext cx="3815640" cy="30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2401"/>
              </a:lnSpc>
            </a:pPr>
            <a:r>
              <a:rPr lang="en-US" sz="2000" b="0" u="none" strike="noStrike">
                <a:solidFill>
                  <a:srgbClr val="FFFFFF"/>
                </a:solidFill>
                <a:uFillTx/>
                <a:latin typeface="arial"/>
                <a:ea typeface="arial"/>
              </a:rPr>
              <a:t>20xx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7" name="TextBox 12"/>
          <p:cNvSpPr/>
          <p:nvPr/>
        </p:nvSpPr>
        <p:spPr>
          <a:xfrm>
            <a:off x="1828800" y="3885840"/>
            <a:ext cx="15087600" cy="1829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4400"/>
              </a:lnSpc>
            </a:pPr>
            <a:r>
              <a:rPr lang="en-US" sz="72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Час на запитанння та відповіді!</a:t>
            </a:r>
            <a:endParaRPr lang="en-US" sz="7200" b="0" u="none" strike="noStrike">
              <a:solidFill>
                <a:srgbClr val="000000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3"/>
          <p:cNvSpPr/>
          <p:nvPr/>
        </p:nvSpPr>
        <p:spPr>
          <a:xfrm>
            <a:off x="4249080" y="1959840"/>
            <a:ext cx="10113840" cy="6890040"/>
          </a:xfrm>
          <a:custGeom>
            <a:avLst/>
            <a:gdLst>
              <a:gd name="textAreaLeft" fmla="*/ 0 w 10113840"/>
              <a:gd name="textAreaRight" fmla="*/ 10114200 w 10113840"/>
              <a:gd name="textAreaTop" fmla="*/ 0 h 6890040"/>
              <a:gd name="textAreaBottom" fmla="*/ 6890400 h 6890040"/>
            </a:gdLst>
            <a:ahLst/>
            <a:cxnLst/>
            <a:rect l="textAreaLeft" t="textAreaTop" r="textAreaRight" b="textAreaBottom"/>
            <a:pathLst>
              <a:path w="10114099" h="6890230">
                <a:moveTo>
                  <a:pt x="0" y="0"/>
                </a:moveTo>
                <a:lnTo>
                  <a:pt x="10114099" y="0"/>
                </a:lnTo>
                <a:lnTo>
                  <a:pt x="10114099" y="6890230"/>
                </a:lnTo>
                <a:lnTo>
                  <a:pt x="0" y="689023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4" name="TextBox 4"/>
          <p:cNvSpPr/>
          <p:nvPr/>
        </p:nvSpPr>
        <p:spPr>
          <a:xfrm>
            <a:off x="1531440" y="981000"/>
            <a:ext cx="15224760" cy="76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6001"/>
              </a:lnSpc>
            </a:pPr>
            <a:r>
              <a:rPr lang="en-US" sz="50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TDD vs BDD vs DDD: Три шляхи до якісного коду</a:t>
            </a:r>
            <a:endParaRPr lang="en-US" sz="5000" b="0" u="none" strike="noStrike">
              <a:solidFill>
                <a:srgbClr val="000000"/>
              </a:solidFill>
              <a:uFillTx/>
              <a:latin typeface="Calibri Light"/>
            </a:endParaRPr>
          </a:p>
        </p:txBody>
      </p:sp>
      <p:sp>
        <p:nvSpPr>
          <p:cNvPr id="85" name="TextBox 8"/>
          <p:cNvSpPr/>
          <p:nvPr/>
        </p:nvSpPr>
        <p:spPr>
          <a:xfrm>
            <a:off x="5343120" y="2562480"/>
            <a:ext cx="1389600" cy="671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5281"/>
              </a:lnSpc>
            </a:pPr>
            <a:r>
              <a:rPr lang="en-US" sz="4400" b="1" u="none" strike="noStrike">
                <a:solidFill>
                  <a:srgbClr val="000000"/>
                </a:solidFill>
                <a:uFillTx/>
                <a:latin typeface="Arimo Bold"/>
                <a:ea typeface="Arimo Bold"/>
              </a:rPr>
              <a:t>BDD</a:t>
            </a:r>
            <a:endParaRPr lang="en-US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6" name="TextBox 9"/>
          <p:cNvSpPr/>
          <p:nvPr/>
        </p:nvSpPr>
        <p:spPr>
          <a:xfrm>
            <a:off x="8458200" y="2562480"/>
            <a:ext cx="1389600" cy="671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5281"/>
              </a:lnSpc>
            </a:pPr>
            <a:r>
              <a:rPr lang="en-US" sz="4400" b="1" u="none" strike="noStrike">
                <a:solidFill>
                  <a:srgbClr val="000000"/>
                </a:solidFill>
                <a:uFillTx/>
                <a:latin typeface="Arimo Bold"/>
                <a:ea typeface="Arimo Bold"/>
              </a:rPr>
              <a:t>DDD</a:t>
            </a:r>
            <a:endParaRPr lang="en-US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7" name="TextBox 10"/>
          <p:cNvSpPr/>
          <p:nvPr/>
        </p:nvSpPr>
        <p:spPr>
          <a:xfrm>
            <a:off x="12301560" y="2562480"/>
            <a:ext cx="1389600" cy="671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5281"/>
              </a:lnSpc>
            </a:pPr>
            <a:r>
              <a:rPr lang="en-US" sz="4400" b="1" u="none" strike="noStrike">
                <a:solidFill>
                  <a:srgbClr val="FFFFFF"/>
                </a:solidFill>
                <a:uFillTx/>
                <a:latin typeface="Arimo Bold"/>
                <a:ea typeface="Arimo Bold"/>
              </a:rPr>
              <a:t>TDD</a:t>
            </a:r>
            <a:endParaRPr lang="en-US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 3"/>
          <p:cNvSpPr/>
          <p:nvPr/>
        </p:nvSpPr>
        <p:spPr>
          <a:xfrm>
            <a:off x="10950120" y="2837880"/>
            <a:ext cx="6880680" cy="4248720"/>
          </a:xfrm>
          <a:custGeom>
            <a:avLst/>
            <a:gdLst>
              <a:gd name="textAreaLeft" fmla="*/ 0 w 6880680"/>
              <a:gd name="textAreaRight" fmla="*/ 6881040 w 6880680"/>
              <a:gd name="textAreaTop" fmla="*/ 0 h 4248720"/>
              <a:gd name="textAreaBottom" fmla="*/ 4249080 h 4248720"/>
            </a:gdLst>
            <a:ahLst/>
            <a:cxnLst/>
            <a:rect l="textAreaLeft" t="textAreaTop" r="textAreaRight" b="textAreaBottom"/>
            <a:pathLst>
              <a:path w="6881005" h="4249021">
                <a:moveTo>
                  <a:pt x="0" y="0"/>
                </a:moveTo>
                <a:lnTo>
                  <a:pt x="6881005" y="0"/>
                </a:lnTo>
                <a:lnTo>
                  <a:pt x="6881005" y="4249021"/>
                </a:lnTo>
                <a:lnTo>
                  <a:pt x="0" y="42490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9" name="TextBox 5"/>
          <p:cNvSpPr/>
          <p:nvPr/>
        </p:nvSpPr>
        <p:spPr>
          <a:xfrm>
            <a:off x="1531440" y="971640"/>
            <a:ext cx="7635600" cy="100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7920"/>
              </a:lnSpc>
            </a:pPr>
            <a:r>
              <a:rPr lang="en-US" sz="66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Що таке TDD?</a:t>
            </a:r>
            <a:endParaRPr lang="en-US" sz="6600" b="0" u="none" strike="noStrike">
              <a:solidFill>
                <a:srgbClr val="000000"/>
              </a:solidFill>
              <a:uFillTx/>
              <a:latin typeface="Calibri Light"/>
            </a:endParaRPr>
          </a:p>
        </p:txBody>
      </p:sp>
      <p:sp>
        <p:nvSpPr>
          <p:cNvPr id="90" name="TextBox 6"/>
          <p:cNvSpPr/>
          <p:nvPr/>
        </p:nvSpPr>
        <p:spPr>
          <a:xfrm>
            <a:off x="1176840" y="3886920"/>
            <a:ext cx="9235930" cy="275395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defTabSz="914400">
              <a:lnSpc>
                <a:spcPts val="5641"/>
              </a:lnSpc>
            </a:pPr>
            <a:r>
              <a:rPr lang="en-US" sz="4700" b="1" u="none" strike="noStrike">
                <a:solidFill>
                  <a:srgbClr val="000000"/>
                </a:solidFill>
                <a:uFillTx/>
                <a:latin typeface="Calibri Light"/>
                <a:ea typeface="Arimo Bold"/>
              </a:rPr>
              <a:t>Основна ідея:</a:t>
            </a:r>
            <a:endParaRPr lang="en-US" sz="47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defTabSz="914400">
              <a:lnSpc>
                <a:spcPts val="5641"/>
              </a:lnSpc>
            </a:pPr>
            <a:r>
              <a:rPr lang="en-US" sz="47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Test-Driven Development (TDD) – пишемо тести, а вже потім код.</a:t>
            </a:r>
            <a:endParaRPr lang="en-US" sz="47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defTabSz="914400">
              <a:lnSpc>
                <a:spcPts val="5641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Freeform 3"/>
          <p:cNvSpPr/>
          <p:nvPr/>
        </p:nvSpPr>
        <p:spPr>
          <a:xfrm>
            <a:off x="1260360" y="2412000"/>
            <a:ext cx="4151520" cy="6277320"/>
          </a:xfrm>
          <a:custGeom>
            <a:avLst/>
            <a:gdLst>
              <a:gd name="textAreaLeft" fmla="*/ 0 w 4151520"/>
              <a:gd name="textAreaRight" fmla="*/ 4151880 w 4151520"/>
              <a:gd name="textAreaTop" fmla="*/ 0 h 6277320"/>
              <a:gd name="textAreaBottom" fmla="*/ 6277680 h 6277320"/>
            </a:gdLst>
            <a:ahLst/>
            <a:cxnLst/>
            <a:rect l="textAreaLeft" t="textAreaTop" r="textAreaRight" b="textAreaBottom"/>
            <a:pathLst>
              <a:path w="4151874" h="6277633">
                <a:moveTo>
                  <a:pt x="0" y="0"/>
                </a:moveTo>
                <a:lnTo>
                  <a:pt x="4151873" y="0"/>
                </a:lnTo>
                <a:lnTo>
                  <a:pt x="4151873" y="6277633"/>
                </a:lnTo>
                <a:lnTo>
                  <a:pt x="0" y="627763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2" name="Freeform 4"/>
          <p:cNvSpPr/>
          <p:nvPr/>
        </p:nvSpPr>
        <p:spPr>
          <a:xfrm>
            <a:off x="13991760" y="1119240"/>
            <a:ext cx="3267000" cy="2585160"/>
          </a:xfrm>
          <a:custGeom>
            <a:avLst/>
            <a:gdLst>
              <a:gd name="textAreaLeft" fmla="*/ 0 w 3267000"/>
              <a:gd name="textAreaRight" fmla="*/ 3267360 w 3267000"/>
              <a:gd name="textAreaTop" fmla="*/ 0 h 2585160"/>
              <a:gd name="textAreaBottom" fmla="*/ 2585520 h 2585160"/>
            </a:gdLst>
            <a:ahLst/>
            <a:cxnLst/>
            <a:rect l="textAreaLeft" t="textAreaTop" r="textAreaRight" b="textAreaBottom"/>
            <a:pathLst>
              <a:path w="3267505" h="2585413">
                <a:moveTo>
                  <a:pt x="0" y="0"/>
                </a:moveTo>
                <a:lnTo>
                  <a:pt x="3267505" y="0"/>
                </a:lnTo>
                <a:lnTo>
                  <a:pt x="3267505" y="2585414"/>
                </a:lnTo>
                <a:lnTo>
                  <a:pt x="0" y="25854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TextBox 6"/>
          <p:cNvSpPr/>
          <p:nvPr/>
        </p:nvSpPr>
        <p:spPr>
          <a:xfrm>
            <a:off x="1531440" y="971640"/>
            <a:ext cx="15224760" cy="100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7920"/>
              </a:lnSpc>
            </a:pPr>
            <a:r>
              <a:rPr lang="en-US" sz="6600" b="0" u="none" strike="noStrike">
                <a:solidFill>
                  <a:srgbClr val="E81981"/>
                </a:solidFill>
                <a:uFillTx/>
                <a:latin typeface="Calibri Light"/>
                <a:ea typeface="arial"/>
              </a:rPr>
              <a:t>RED</a:t>
            </a:r>
            <a:r>
              <a:rPr lang="en-US" sz="66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-</a:t>
            </a:r>
            <a:r>
              <a:rPr lang="en-US" sz="6600" b="0" u="none" strike="noStrike">
                <a:solidFill>
                  <a:srgbClr val="4CA25F"/>
                </a:solidFill>
                <a:uFillTx/>
                <a:latin typeface="Calibri Light"/>
                <a:ea typeface="arial"/>
              </a:rPr>
              <a:t>GREEN</a:t>
            </a:r>
            <a:r>
              <a:rPr lang="en-US" sz="66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-</a:t>
            </a:r>
            <a:r>
              <a:rPr lang="en-US" sz="6600" b="0" u="none" strike="noStrike">
                <a:solidFill>
                  <a:srgbClr val="38B6FF"/>
                </a:solidFill>
                <a:uFillTx/>
                <a:latin typeface="Calibri Light"/>
                <a:ea typeface="arial"/>
              </a:rPr>
              <a:t>REFACTOR</a:t>
            </a:r>
            <a:endParaRPr lang="en-US" sz="6600" b="0" u="none" strike="noStrike">
              <a:solidFill>
                <a:srgbClr val="000000"/>
              </a:solidFill>
              <a:uFillTx/>
              <a:latin typeface="Calibri Light"/>
            </a:endParaRPr>
          </a:p>
        </p:txBody>
      </p:sp>
      <p:sp>
        <p:nvSpPr>
          <p:cNvPr id="94" name="TextBox 7"/>
          <p:cNvSpPr/>
          <p:nvPr/>
        </p:nvSpPr>
        <p:spPr>
          <a:xfrm>
            <a:off x="7074720" y="3467880"/>
            <a:ext cx="10527480" cy="341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5374"/>
              </a:lnSpc>
            </a:pPr>
            <a:r>
              <a:rPr lang="en-US" sz="3200" b="1" u="none" strike="noStrike">
                <a:solidFill>
                  <a:srgbClr val="000000"/>
                </a:solidFill>
                <a:uFillTx/>
                <a:latin typeface="Calibri Light"/>
                <a:ea typeface="Arimo Bold"/>
              </a:rPr>
              <a:t>Принцип роботи:</a:t>
            </a:r>
            <a:endParaRPr lang="en-US" sz="32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marL="690840" lvl="1" indent="-345600" defTabSz="914400">
              <a:lnSpc>
                <a:spcPts val="5374"/>
              </a:lnSpc>
              <a:buClr>
                <a:srgbClr val="FFFFFF"/>
              </a:buClr>
              <a:buFont typeface="OpenSymbol"/>
              <a:buAutoNum type="arabicPeriod"/>
            </a:pPr>
            <a:r>
              <a:rPr lang="en-US" sz="32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Red – пишемо тест (провалюється).</a:t>
            </a:r>
            <a:endParaRPr lang="en-US" sz="32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marL="690840" lvl="1" indent="-345600" defTabSz="914400">
              <a:lnSpc>
                <a:spcPts val="5374"/>
              </a:lnSpc>
              <a:buClr>
                <a:srgbClr val="FFFFFF"/>
              </a:buClr>
              <a:buFont typeface="OpenSymbol"/>
              <a:buAutoNum type="arabicPeriod"/>
            </a:pPr>
            <a:r>
              <a:rPr lang="en-US" sz="32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Green – пишемо код, щоб тест пройшов.</a:t>
            </a:r>
            <a:endParaRPr lang="en-US" sz="32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marL="690840" lvl="1" indent="-345600" defTabSz="914400">
              <a:lnSpc>
                <a:spcPts val="5374"/>
              </a:lnSpc>
              <a:buClr>
                <a:srgbClr val="FFFFFF"/>
              </a:buClr>
              <a:buFont typeface="OpenSymbol"/>
              <a:buAutoNum type="arabicPeriod"/>
            </a:pPr>
            <a:r>
              <a:rPr lang="en-US" sz="32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Refactor – покращуємо код без зміни логіки.</a:t>
            </a:r>
            <a:endParaRPr lang="en-US" sz="32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defTabSz="914400">
              <a:lnSpc>
                <a:spcPts val="5374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reeform 3"/>
          <p:cNvSpPr/>
          <p:nvPr/>
        </p:nvSpPr>
        <p:spPr>
          <a:xfrm>
            <a:off x="10523160" y="2206440"/>
            <a:ext cx="6735960" cy="6158160"/>
          </a:xfrm>
          <a:custGeom>
            <a:avLst/>
            <a:gdLst>
              <a:gd name="textAreaLeft" fmla="*/ 0 w 6735960"/>
              <a:gd name="textAreaRight" fmla="*/ 6736320 w 6735960"/>
              <a:gd name="textAreaTop" fmla="*/ 0 h 6158160"/>
              <a:gd name="textAreaBottom" fmla="*/ 6158520 h 6158160"/>
            </a:gdLst>
            <a:ahLst/>
            <a:cxnLst/>
            <a:rect l="textAreaLeft" t="textAreaTop" r="textAreaRight" b="textAreaBottom"/>
            <a:pathLst>
              <a:path w="6736309" h="6158657">
                <a:moveTo>
                  <a:pt x="0" y="0"/>
                </a:moveTo>
                <a:lnTo>
                  <a:pt x="6736309" y="0"/>
                </a:lnTo>
                <a:lnTo>
                  <a:pt x="6736309" y="6158657"/>
                </a:lnTo>
                <a:lnTo>
                  <a:pt x="0" y="61586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" name="TextBox 5"/>
          <p:cNvSpPr/>
          <p:nvPr/>
        </p:nvSpPr>
        <p:spPr>
          <a:xfrm>
            <a:off x="1531440" y="971640"/>
            <a:ext cx="15224760" cy="100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7920"/>
              </a:lnSpc>
            </a:pPr>
            <a:r>
              <a:rPr lang="en-US" sz="66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TDD -</a:t>
            </a:r>
            <a:r>
              <a:rPr lang="en-US" sz="6600" b="0" u="none" strike="noStrike">
                <a:solidFill>
                  <a:srgbClr val="FFDB5D"/>
                </a:solidFill>
                <a:uFillTx/>
                <a:latin typeface="Calibri Light"/>
                <a:ea typeface="arial"/>
              </a:rPr>
              <a:t> </a:t>
            </a:r>
            <a:r>
              <a:rPr lang="en-US" sz="6600" b="0" u="none" strike="noStrike">
                <a:solidFill>
                  <a:srgbClr val="4CA25F"/>
                </a:solidFill>
                <a:uFillTx/>
                <a:latin typeface="Calibri Light"/>
                <a:ea typeface="arial"/>
              </a:rPr>
              <a:t>переваги</a:t>
            </a:r>
            <a:r>
              <a:rPr lang="en-US" sz="6600" b="0" u="none" strike="noStrike">
                <a:solidFill>
                  <a:srgbClr val="FFDB5D"/>
                </a:solidFill>
                <a:uFillTx/>
                <a:latin typeface="Calibri Light"/>
                <a:ea typeface="arial"/>
              </a:rPr>
              <a:t> </a:t>
            </a:r>
            <a:r>
              <a:rPr lang="en-US" sz="66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та</a:t>
            </a:r>
            <a:r>
              <a:rPr lang="en-US" sz="6600" b="0" u="none" strike="noStrike">
                <a:solidFill>
                  <a:srgbClr val="FFDB5D"/>
                </a:solidFill>
                <a:uFillTx/>
                <a:latin typeface="Calibri Light"/>
                <a:ea typeface="arial"/>
              </a:rPr>
              <a:t> </a:t>
            </a:r>
            <a:r>
              <a:rPr lang="en-US" sz="6600" b="0" u="none" strike="noStrike">
                <a:solidFill>
                  <a:srgbClr val="C22A49"/>
                </a:solidFill>
                <a:uFillTx/>
                <a:latin typeface="Calibri Light"/>
                <a:ea typeface="arial"/>
              </a:rPr>
              <a:t>недоліки</a:t>
            </a:r>
            <a:endParaRPr lang="en-US" sz="6600" b="0" u="none" strike="noStrike">
              <a:solidFill>
                <a:srgbClr val="000000"/>
              </a:solidFill>
              <a:uFillTx/>
              <a:latin typeface="Calibri Light"/>
            </a:endParaRPr>
          </a:p>
        </p:txBody>
      </p:sp>
      <p:sp>
        <p:nvSpPr>
          <p:cNvPr id="97" name="TextBox 6"/>
          <p:cNvSpPr/>
          <p:nvPr/>
        </p:nvSpPr>
        <p:spPr>
          <a:xfrm>
            <a:off x="1531440" y="2828520"/>
            <a:ext cx="8338680" cy="487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838"/>
              </a:lnSpc>
            </a:pPr>
            <a:r>
              <a:rPr lang="en-US" sz="32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Переваги:</a:t>
            </a:r>
            <a:endParaRPr lang="en-US" sz="32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defTabSz="914400">
              <a:lnSpc>
                <a:spcPts val="3838"/>
              </a:lnSpc>
            </a:pPr>
            <a:r>
              <a:rPr lang="en-US" sz="32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✅ Менше багів.</a:t>
            </a:r>
            <a:endParaRPr lang="en-US" sz="32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defTabSz="914400">
              <a:lnSpc>
                <a:spcPts val="3838"/>
              </a:lnSpc>
            </a:pPr>
            <a:r>
              <a:rPr lang="en-US" sz="32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✅ Чистий, структурований код.</a:t>
            </a:r>
            <a:endParaRPr lang="en-US" sz="32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defTabSz="914400">
              <a:lnSpc>
                <a:spcPts val="3838"/>
              </a:lnSpc>
            </a:pPr>
            <a:r>
              <a:rPr lang="en-US" sz="32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✅ Допомагає при рефакторингу.</a:t>
            </a:r>
            <a:endParaRPr lang="en-US" sz="32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defTabSz="914400">
              <a:lnSpc>
                <a:spcPts val="3838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defTabSz="914400">
              <a:lnSpc>
                <a:spcPts val="3838"/>
              </a:lnSpc>
            </a:pPr>
            <a:r>
              <a:rPr lang="en-US" sz="32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Недоліки:</a:t>
            </a:r>
            <a:endParaRPr lang="en-US" sz="32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defTabSz="914400">
              <a:lnSpc>
                <a:spcPts val="3838"/>
              </a:lnSpc>
            </a:pPr>
            <a:r>
              <a:rPr lang="en-US" sz="32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❌ Вимагає більше часу на початку.</a:t>
            </a:r>
            <a:endParaRPr lang="en-US" sz="32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defTabSz="914400">
              <a:lnSpc>
                <a:spcPts val="3838"/>
              </a:lnSpc>
            </a:pPr>
            <a:r>
              <a:rPr lang="en-US" sz="32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❌ Не завжди зручний для швидких прототипів.</a:t>
            </a:r>
            <a:endParaRPr lang="en-US" sz="32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defTabSz="914400">
              <a:lnSpc>
                <a:spcPts val="3838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 3"/>
          <p:cNvSpPr/>
          <p:nvPr/>
        </p:nvSpPr>
        <p:spPr>
          <a:xfrm>
            <a:off x="9930960" y="900360"/>
            <a:ext cx="3148560" cy="3285000"/>
          </a:xfrm>
          <a:custGeom>
            <a:avLst/>
            <a:gdLst>
              <a:gd name="textAreaLeft" fmla="*/ 0 w 3148560"/>
              <a:gd name="textAreaRight" fmla="*/ 3148920 w 3148560"/>
              <a:gd name="textAreaTop" fmla="*/ 0 h 3285000"/>
              <a:gd name="textAreaBottom" fmla="*/ 3285360 h 3285000"/>
            </a:gdLst>
            <a:ahLst/>
            <a:cxnLst/>
            <a:rect l="textAreaLeft" t="textAreaTop" r="textAreaRight" b="textAreaBottom"/>
            <a:pathLst>
              <a:path w="3149040" h="3285362">
                <a:moveTo>
                  <a:pt x="0" y="0"/>
                </a:moveTo>
                <a:lnTo>
                  <a:pt x="3149041" y="0"/>
                </a:lnTo>
                <a:lnTo>
                  <a:pt x="3149041" y="3285363"/>
                </a:lnTo>
                <a:lnTo>
                  <a:pt x="0" y="328536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9" name="Freeform 4"/>
          <p:cNvSpPr/>
          <p:nvPr/>
        </p:nvSpPr>
        <p:spPr>
          <a:xfrm>
            <a:off x="12271680" y="3762000"/>
            <a:ext cx="3308040" cy="3140640"/>
          </a:xfrm>
          <a:custGeom>
            <a:avLst/>
            <a:gdLst>
              <a:gd name="textAreaLeft" fmla="*/ 0 w 3308040"/>
              <a:gd name="textAreaRight" fmla="*/ 3308400 w 3308040"/>
              <a:gd name="textAreaTop" fmla="*/ 0 h 3140640"/>
              <a:gd name="textAreaBottom" fmla="*/ 3141000 h 3140640"/>
            </a:gdLst>
            <a:ahLst/>
            <a:cxnLst/>
            <a:rect l="textAreaLeft" t="textAreaTop" r="textAreaRight" b="textAreaBottom"/>
            <a:pathLst>
              <a:path w="3308384" h="3140871">
                <a:moveTo>
                  <a:pt x="0" y="0"/>
                </a:moveTo>
                <a:lnTo>
                  <a:pt x="3308384" y="0"/>
                </a:lnTo>
                <a:lnTo>
                  <a:pt x="3308384" y="3140871"/>
                </a:lnTo>
                <a:lnTo>
                  <a:pt x="0" y="314087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0" name="Freeform 5"/>
          <p:cNvSpPr/>
          <p:nvPr/>
        </p:nvSpPr>
        <p:spPr>
          <a:xfrm>
            <a:off x="13684320" y="6283800"/>
            <a:ext cx="3574800" cy="2225160"/>
          </a:xfrm>
          <a:custGeom>
            <a:avLst/>
            <a:gdLst>
              <a:gd name="textAreaLeft" fmla="*/ 0 w 3574800"/>
              <a:gd name="textAreaRight" fmla="*/ 3575160 w 3574800"/>
              <a:gd name="textAreaTop" fmla="*/ 0 h 2225160"/>
              <a:gd name="textAreaBottom" fmla="*/ 2225520 h 2225160"/>
            </a:gdLst>
            <a:ahLst/>
            <a:cxnLst/>
            <a:rect l="textAreaLeft" t="textAreaTop" r="textAreaRight" b="textAreaBottom"/>
            <a:pathLst>
              <a:path w="3575122" h="2225513">
                <a:moveTo>
                  <a:pt x="0" y="0"/>
                </a:moveTo>
                <a:lnTo>
                  <a:pt x="3575122" y="0"/>
                </a:lnTo>
                <a:lnTo>
                  <a:pt x="3575122" y="2225513"/>
                </a:lnTo>
                <a:lnTo>
                  <a:pt x="0" y="222551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" name="TextBox 7"/>
          <p:cNvSpPr/>
          <p:nvPr/>
        </p:nvSpPr>
        <p:spPr>
          <a:xfrm>
            <a:off x="1531440" y="971640"/>
            <a:ext cx="7635600" cy="100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7920"/>
              </a:lnSpc>
            </a:pPr>
            <a:r>
              <a:rPr lang="en-US" sz="6600" b="0" u="none" strike="noStrike">
                <a:solidFill>
                  <a:srgbClr val="000000"/>
                </a:solidFill>
                <a:uFillTx/>
                <a:latin typeface="arial"/>
                <a:ea typeface="arial"/>
              </a:rPr>
              <a:t>Що таке BDD?</a:t>
            </a:r>
            <a:endParaRPr lang="en-US" sz="6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2" name="TextBox 8"/>
          <p:cNvSpPr/>
          <p:nvPr/>
        </p:nvSpPr>
        <p:spPr>
          <a:xfrm>
            <a:off x="1329120" y="3772800"/>
            <a:ext cx="10524960" cy="365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4799"/>
              </a:lnSpc>
            </a:pPr>
            <a:r>
              <a:rPr lang="en-US" sz="4000" b="1" u="none" strike="noStrike" err="1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rPr>
              <a:t>Основна</a:t>
            </a:r>
            <a:r>
              <a:rPr lang="en-US" sz="4000" b="1" u="none" strike="noStrike" dirty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rPr>
              <a:t> </a:t>
            </a:r>
            <a:r>
              <a:rPr lang="en-US" sz="4000" b="1" u="none" strike="noStrike" err="1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rPr>
              <a:t>ідея</a:t>
            </a:r>
            <a:r>
              <a:rPr lang="en-US" sz="4000" b="1" u="none" strike="noStrike" dirty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rPr>
              <a:t>:</a:t>
            </a:r>
            <a:endParaRPr lang="en-US" sz="4000" b="0" u="none" strike="noStrike">
              <a:solidFill>
                <a:srgbClr val="000000"/>
              </a:solidFill>
              <a:uFillTx/>
              <a:latin typeface="Calibri Light"/>
              <a:ea typeface="Calibri Light"/>
              <a:cs typeface="Calibri Light"/>
            </a:endParaRPr>
          </a:p>
          <a:p>
            <a:pPr marL="863600" lvl="1" indent="-431165" defTabSz="91440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lang="en-US" sz="4000" b="0" u="none" strike="noStrike" dirty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rPr>
              <a:t>Behavior-Driven Development (BDD) – </a:t>
            </a:r>
            <a:r>
              <a:rPr lang="en-US" sz="4000" b="0" u="none" strike="noStrike" err="1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rPr>
              <a:t>фокус</a:t>
            </a:r>
            <a:r>
              <a:rPr lang="en-US" sz="4000" b="0" u="none" strike="noStrike" dirty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rPr>
              <a:t> </a:t>
            </a:r>
            <a:r>
              <a:rPr lang="en-US" sz="4000" b="0" u="none" strike="noStrike" err="1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rPr>
              <a:t>на</a:t>
            </a:r>
            <a:r>
              <a:rPr lang="en-US" sz="4000" b="0" u="none" strike="noStrike" dirty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rPr>
              <a:t> </a:t>
            </a:r>
            <a:r>
              <a:rPr lang="en-US" sz="4000" b="0" u="none" strike="noStrike" err="1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rPr>
              <a:t>поведінці</a:t>
            </a:r>
            <a:r>
              <a:rPr lang="en-US" sz="4000" b="0" u="none" strike="noStrike" dirty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rPr>
              <a:t>, а </a:t>
            </a:r>
            <a:r>
              <a:rPr lang="en-US" sz="4000" b="0" u="none" strike="noStrike" err="1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rPr>
              <a:t>не</a:t>
            </a:r>
            <a:r>
              <a:rPr lang="en-US" sz="4000" b="0" u="none" strike="noStrike" dirty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rPr>
              <a:t> </a:t>
            </a:r>
            <a:r>
              <a:rPr lang="en-US" sz="4000" b="0" u="none" strike="noStrike" err="1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rPr>
              <a:t>на</a:t>
            </a:r>
            <a:r>
              <a:rPr lang="en-US" sz="4000" b="0" u="none" strike="noStrike" dirty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rPr>
              <a:t> </a:t>
            </a:r>
            <a:r>
              <a:rPr lang="en-US" sz="4000" b="0" u="none" strike="noStrike" err="1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rPr>
              <a:t>коді</a:t>
            </a:r>
            <a:r>
              <a:rPr lang="en-US" sz="4000" b="0" u="none" strike="noStrike" dirty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rPr>
              <a:t>.</a:t>
            </a:r>
            <a:endParaRPr lang="en-US" sz="4000" b="0" u="none" strike="noStrike">
              <a:solidFill>
                <a:srgbClr val="000000"/>
              </a:solidFill>
              <a:uFillTx/>
              <a:latin typeface="Calibri Light"/>
              <a:ea typeface="Calibri Light"/>
              <a:cs typeface="Calibri Light"/>
            </a:endParaRPr>
          </a:p>
          <a:p>
            <a:pPr marL="863600" lvl="1" indent="-431165" defTabSz="91440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lang="en-US" sz="4000" b="0" u="none" strike="noStrike" err="1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rPr>
              <a:t>Тести</a:t>
            </a:r>
            <a:r>
              <a:rPr lang="en-US" sz="4000" b="0" u="none" strike="noStrike" dirty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rPr>
              <a:t> </a:t>
            </a:r>
            <a:r>
              <a:rPr lang="en-US" sz="4000" b="0" u="none" strike="noStrike" err="1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rPr>
              <a:t>пишуться</a:t>
            </a:r>
            <a:r>
              <a:rPr lang="en-US" sz="4000" b="0" u="none" strike="noStrike" dirty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rPr>
              <a:t> у </a:t>
            </a:r>
            <a:r>
              <a:rPr lang="en-US" sz="4000" b="0" u="none" strike="noStrike" err="1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rPr>
              <a:t>зрозумілій</a:t>
            </a:r>
            <a:r>
              <a:rPr lang="en-US" sz="4000" b="0" u="none" strike="noStrike" dirty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rPr>
              <a:t> </a:t>
            </a:r>
            <a:r>
              <a:rPr lang="en-US" sz="4000" b="0" u="none" strike="noStrike" err="1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rPr>
              <a:t>мові</a:t>
            </a:r>
            <a:r>
              <a:rPr lang="en-US" sz="4000" b="0" u="none" strike="noStrike" dirty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rPr>
              <a:t> (Given-When-Then).</a:t>
            </a:r>
            <a:endParaRPr lang="en-US" sz="4000" b="0" u="none" strike="noStrike">
              <a:solidFill>
                <a:srgbClr val="000000"/>
              </a:solidFill>
              <a:uFillTx/>
              <a:latin typeface="Calibri Light"/>
              <a:ea typeface="Calibri Light"/>
              <a:cs typeface="Calibri Light"/>
            </a:endParaRPr>
          </a:p>
          <a:p>
            <a:pPr defTabSz="914400">
              <a:lnSpc>
                <a:spcPts val="4799"/>
              </a:lnSpc>
            </a:pPr>
            <a:endParaRPr lang="en-US" sz="1800" b="0" u="none" strike="noStrike" dirty="0">
              <a:solidFill>
                <a:srgbClr val="000000"/>
              </a:solidFill>
              <a:uFillTx/>
              <a:latin typeface="Calibri Light"/>
              <a:ea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reeform 3"/>
          <p:cNvSpPr/>
          <p:nvPr/>
        </p:nvSpPr>
        <p:spPr>
          <a:xfrm>
            <a:off x="9144000" y="1028880"/>
            <a:ext cx="7960680" cy="5306760"/>
          </a:xfrm>
          <a:custGeom>
            <a:avLst/>
            <a:gdLst>
              <a:gd name="textAreaLeft" fmla="*/ 0 w 7960680"/>
              <a:gd name="textAreaRight" fmla="*/ 7961040 w 7960680"/>
              <a:gd name="textAreaTop" fmla="*/ 0 h 5306760"/>
              <a:gd name="textAreaBottom" fmla="*/ 5307120 h 5306760"/>
            </a:gdLst>
            <a:ahLst/>
            <a:cxnLst/>
            <a:rect l="textAreaLeft" t="textAreaTop" r="textAreaRight" b="textAreaBottom"/>
            <a:pathLst>
              <a:path w="7960894" h="5307263">
                <a:moveTo>
                  <a:pt x="0" y="0"/>
                </a:moveTo>
                <a:lnTo>
                  <a:pt x="7960894" y="0"/>
                </a:lnTo>
                <a:lnTo>
                  <a:pt x="7960894" y="5307263"/>
                </a:lnTo>
                <a:lnTo>
                  <a:pt x="0" y="530726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4" name="Freeform 4"/>
          <p:cNvSpPr/>
          <p:nvPr/>
        </p:nvSpPr>
        <p:spPr>
          <a:xfrm>
            <a:off x="1299240" y="4817520"/>
            <a:ext cx="7220160" cy="2825640"/>
          </a:xfrm>
          <a:custGeom>
            <a:avLst/>
            <a:gdLst>
              <a:gd name="textAreaLeft" fmla="*/ 0 w 7220160"/>
              <a:gd name="textAreaRight" fmla="*/ 7220520 w 7220160"/>
              <a:gd name="textAreaTop" fmla="*/ 0 h 2825640"/>
              <a:gd name="textAreaBottom" fmla="*/ 2826000 h 2825640"/>
            </a:gdLst>
            <a:ahLst/>
            <a:cxnLst/>
            <a:rect l="textAreaLeft" t="textAreaTop" r="textAreaRight" b="textAreaBottom"/>
            <a:pathLst>
              <a:path w="7220515" h="2825960">
                <a:moveTo>
                  <a:pt x="0" y="0"/>
                </a:moveTo>
                <a:lnTo>
                  <a:pt x="7220515" y="0"/>
                </a:lnTo>
                <a:lnTo>
                  <a:pt x="7220515" y="2825960"/>
                </a:lnTo>
                <a:lnTo>
                  <a:pt x="0" y="28259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TextBox 6"/>
          <p:cNvSpPr/>
          <p:nvPr/>
        </p:nvSpPr>
        <p:spPr>
          <a:xfrm>
            <a:off x="1531440" y="971640"/>
            <a:ext cx="7635600" cy="100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7920"/>
              </a:lnSpc>
            </a:pPr>
            <a:r>
              <a:rPr lang="en-US" sz="66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Приклад BDD</a:t>
            </a:r>
            <a:endParaRPr lang="en-US" sz="6600" b="0" u="none" strike="noStrike">
              <a:solidFill>
                <a:srgbClr val="000000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reeform 3"/>
          <p:cNvSpPr/>
          <p:nvPr/>
        </p:nvSpPr>
        <p:spPr>
          <a:xfrm>
            <a:off x="9999720" y="2608920"/>
            <a:ext cx="7831080" cy="5620680"/>
          </a:xfrm>
          <a:custGeom>
            <a:avLst/>
            <a:gdLst>
              <a:gd name="textAreaLeft" fmla="*/ 0 w 7831080"/>
              <a:gd name="textAreaRight" fmla="*/ 7831440 w 7831080"/>
              <a:gd name="textAreaTop" fmla="*/ 0 h 5620680"/>
              <a:gd name="textAreaBottom" fmla="*/ 5621040 h 5620680"/>
            </a:gdLst>
            <a:ahLst/>
            <a:cxnLst/>
            <a:rect l="textAreaLeft" t="textAreaTop" r="textAreaRight" b="textAreaBottom"/>
            <a:pathLst>
              <a:path w="7831355" h="5620892">
                <a:moveTo>
                  <a:pt x="0" y="0"/>
                </a:moveTo>
                <a:lnTo>
                  <a:pt x="7831355" y="0"/>
                </a:lnTo>
                <a:lnTo>
                  <a:pt x="7831355" y="5620891"/>
                </a:lnTo>
                <a:lnTo>
                  <a:pt x="0" y="562089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7" name="TextBox 5"/>
          <p:cNvSpPr/>
          <p:nvPr/>
        </p:nvSpPr>
        <p:spPr>
          <a:xfrm>
            <a:off x="1531440" y="971640"/>
            <a:ext cx="15224760" cy="100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7920"/>
              </a:lnSpc>
            </a:pPr>
            <a:r>
              <a:rPr lang="en-US" sz="66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BDD - </a:t>
            </a:r>
            <a:r>
              <a:rPr lang="en-US" sz="6600" b="0" u="none" strike="noStrike">
                <a:solidFill>
                  <a:srgbClr val="4CA25F"/>
                </a:solidFill>
                <a:uFillTx/>
                <a:latin typeface="Calibri Light"/>
                <a:ea typeface="arial"/>
              </a:rPr>
              <a:t>переваги</a:t>
            </a:r>
            <a:r>
              <a:rPr lang="en-US" sz="6600" b="0" u="none" strike="noStrike">
                <a:solidFill>
                  <a:srgbClr val="FFDB5D"/>
                </a:solidFill>
                <a:uFillTx/>
                <a:latin typeface="Calibri Light"/>
                <a:ea typeface="arial"/>
              </a:rPr>
              <a:t> </a:t>
            </a:r>
            <a:r>
              <a:rPr lang="en-US" sz="66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та</a:t>
            </a:r>
            <a:r>
              <a:rPr lang="en-US" sz="6600" b="0" u="none" strike="noStrike">
                <a:solidFill>
                  <a:srgbClr val="FFDB5D"/>
                </a:solidFill>
                <a:uFillTx/>
                <a:latin typeface="Calibri Light"/>
                <a:ea typeface="arial"/>
              </a:rPr>
              <a:t> </a:t>
            </a:r>
            <a:r>
              <a:rPr lang="en-US" sz="6600" b="0" u="none" strike="noStrike">
                <a:solidFill>
                  <a:srgbClr val="C22A49"/>
                </a:solidFill>
                <a:uFillTx/>
                <a:latin typeface="Calibri Light"/>
                <a:ea typeface="arial"/>
              </a:rPr>
              <a:t>недоліки</a:t>
            </a:r>
            <a:endParaRPr lang="en-US" sz="6600" b="0" u="none" strike="noStrike">
              <a:solidFill>
                <a:srgbClr val="000000"/>
              </a:solidFill>
              <a:uFillTx/>
              <a:latin typeface="Calibri Light"/>
            </a:endParaRPr>
          </a:p>
        </p:txBody>
      </p:sp>
      <p:sp>
        <p:nvSpPr>
          <p:cNvPr id="108" name="TextBox 6"/>
          <p:cNvSpPr/>
          <p:nvPr/>
        </p:nvSpPr>
        <p:spPr>
          <a:xfrm>
            <a:off x="1531440" y="2828520"/>
            <a:ext cx="8338680" cy="487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838"/>
              </a:lnSpc>
            </a:pPr>
            <a:r>
              <a:rPr lang="en-US" sz="32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Переваги:</a:t>
            </a:r>
            <a:endParaRPr lang="en-US" sz="32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defTabSz="914400">
              <a:lnSpc>
                <a:spcPts val="3838"/>
              </a:lnSpc>
            </a:pPr>
            <a:r>
              <a:rPr lang="en-US" sz="32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✅ Краще розуміння між розробниками, тестувальниками, бізнес-аналітиками.</a:t>
            </a:r>
            <a:endParaRPr lang="en-US" sz="32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defTabSz="914400">
              <a:lnSpc>
                <a:spcPts val="3838"/>
              </a:lnSpc>
            </a:pPr>
            <a:r>
              <a:rPr lang="en-US" sz="32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✅ Підходить для інтеграційних тестів.</a:t>
            </a:r>
            <a:endParaRPr lang="en-US" sz="32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defTabSz="914400">
              <a:lnSpc>
                <a:spcPts val="3838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defTabSz="914400">
              <a:lnSpc>
                <a:spcPts val="3838"/>
              </a:lnSpc>
            </a:pPr>
            <a:r>
              <a:rPr lang="en-US" sz="32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Недоліки:</a:t>
            </a:r>
            <a:endParaRPr lang="en-US" sz="32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defTabSz="914400">
              <a:lnSpc>
                <a:spcPts val="3838"/>
              </a:lnSpc>
            </a:pPr>
            <a:r>
              <a:rPr lang="en-US" sz="32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❌ Більше часу на узгодження тестів.</a:t>
            </a:r>
            <a:endParaRPr lang="en-US" sz="32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defTabSz="914400">
              <a:lnSpc>
                <a:spcPts val="3838"/>
              </a:lnSpc>
            </a:pPr>
            <a:r>
              <a:rPr lang="en-US" sz="32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❌ Може бути зайвим для маленьких команд.</a:t>
            </a:r>
            <a:endParaRPr lang="en-US" sz="32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defTabSz="914400">
              <a:lnSpc>
                <a:spcPts val="3838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Freeform 3"/>
          <p:cNvSpPr/>
          <p:nvPr/>
        </p:nvSpPr>
        <p:spPr>
          <a:xfrm>
            <a:off x="12872880" y="1278720"/>
            <a:ext cx="4093560" cy="4182480"/>
          </a:xfrm>
          <a:custGeom>
            <a:avLst/>
            <a:gdLst>
              <a:gd name="textAreaLeft" fmla="*/ 0 w 4093560"/>
              <a:gd name="textAreaRight" fmla="*/ 4093920 w 4093560"/>
              <a:gd name="textAreaTop" fmla="*/ 0 h 4182480"/>
              <a:gd name="textAreaBottom" fmla="*/ 4182840 h 4182480"/>
            </a:gdLst>
            <a:ahLst/>
            <a:cxnLst/>
            <a:rect l="textAreaLeft" t="textAreaTop" r="textAreaRight" b="textAreaBottom"/>
            <a:pathLst>
              <a:path w="4093785" h="4182667">
                <a:moveTo>
                  <a:pt x="0" y="0"/>
                </a:moveTo>
                <a:lnTo>
                  <a:pt x="4093786" y="0"/>
                </a:lnTo>
                <a:lnTo>
                  <a:pt x="4093786" y="4182667"/>
                </a:lnTo>
                <a:lnTo>
                  <a:pt x="0" y="418266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0" name="TextBox 4"/>
          <p:cNvSpPr/>
          <p:nvPr/>
        </p:nvSpPr>
        <p:spPr>
          <a:xfrm>
            <a:off x="780120" y="9589320"/>
            <a:ext cx="16773840" cy="30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401"/>
              </a:lnSpc>
            </a:pPr>
            <a:r>
              <a:rPr lang="en-US" sz="2000" b="0" u="none" strike="noStrike">
                <a:solidFill>
                  <a:srgbClr val="FFFFFF"/>
                </a:solidFill>
                <a:uFillTx/>
                <a:latin typeface="arial"/>
                <a:ea typeface="arial"/>
              </a:rPr>
              <a:t>1 0 1 1   0 1 1   0 1   1 0 1 1 0 0 1   1 0   1 1 0 1 1   0 1 1   0 1   1 1 0 1 1 0   1 1 0 1 1 1   1 1 0 1 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1" name="TextBox 5"/>
          <p:cNvSpPr/>
          <p:nvPr/>
        </p:nvSpPr>
        <p:spPr>
          <a:xfrm>
            <a:off x="1531440" y="971640"/>
            <a:ext cx="7635600" cy="100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7920"/>
              </a:lnSpc>
            </a:pPr>
            <a:r>
              <a:rPr lang="en-US" sz="66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Що таке DDD?</a:t>
            </a:r>
            <a:endParaRPr lang="en-US" sz="6600" b="0" u="none" strike="noStrike">
              <a:solidFill>
                <a:srgbClr val="000000"/>
              </a:solidFill>
              <a:uFillTx/>
              <a:latin typeface="Calibri Light"/>
            </a:endParaRPr>
          </a:p>
        </p:txBody>
      </p:sp>
      <p:sp>
        <p:nvSpPr>
          <p:cNvPr id="112" name="TextBox 6"/>
          <p:cNvSpPr/>
          <p:nvPr/>
        </p:nvSpPr>
        <p:spPr>
          <a:xfrm>
            <a:off x="1329120" y="2536920"/>
            <a:ext cx="10524960" cy="487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4799"/>
              </a:lnSpc>
            </a:pPr>
            <a:r>
              <a:rPr lang="en-US" sz="4000" b="1" u="none" strike="noStrike">
                <a:solidFill>
                  <a:srgbClr val="000000"/>
                </a:solidFill>
                <a:uFillTx/>
                <a:latin typeface="Calibri Light"/>
                <a:ea typeface="Arimo Bold"/>
              </a:rPr>
              <a:t>Основна ідея:</a:t>
            </a:r>
            <a:endParaRPr lang="en-US" sz="40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marL="863640" lvl="1" indent="-431640" defTabSz="91440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lang="en-US" sz="40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Domain-Driven Design (DDD) – код будується навколо бізнес-логіки.</a:t>
            </a:r>
            <a:endParaRPr lang="en-US" sz="40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marL="863640" lvl="1" indent="-431640" defTabSz="91440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lang="en-US" sz="40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Виділення Bounded Contexts – зон відповідальності.</a:t>
            </a:r>
            <a:endParaRPr lang="en-US" sz="40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marL="863640" lvl="1" indent="-431640" defTabSz="91440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lang="en-US" sz="4000" b="0" u="none" strike="noStrike">
                <a:solidFill>
                  <a:srgbClr val="000000"/>
                </a:solidFill>
                <a:uFillTx/>
                <a:latin typeface="Calibri Light"/>
                <a:ea typeface="arial"/>
              </a:rPr>
              <a:t>Визначення спільної мови між бізнесом і розробниками.</a:t>
            </a:r>
            <a:endParaRPr lang="en-US" sz="4000" b="0" u="none" strike="noStrike">
              <a:solidFill>
                <a:srgbClr val="000000"/>
              </a:solidFill>
              <a:uFillTx/>
              <a:latin typeface="Calibri Light"/>
            </a:endParaRPr>
          </a:p>
          <a:p>
            <a:pPr defTabSz="914400">
              <a:lnSpc>
                <a:spcPts val="4799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Calibri Light"/>
            </a:endParaRPr>
          </a:p>
        </p:txBody>
      </p:sp>
      <p:grpSp>
        <p:nvGrpSpPr>
          <p:cNvPr id="113" name="Group 8"/>
          <p:cNvGrpSpPr/>
          <p:nvPr/>
        </p:nvGrpSpPr>
        <p:grpSpPr>
          <a:xfrm>
            <a:off x="11694240" y="6031080"/>
            <a:ext cx="5564520" cy="2997720"/>
            <a:chOff x="11694240" y="6031080"/>
            <a:chExt cx="5564520" cy="2997720"/>
          </a:xfrm>
        </p:grpSpPr>
        <p:sp>
          <p:nvSpPr>
            <p:cNvPr id="114" name="Freeform 9"/>
            <p:cNvSpPr/>
            <p:nvPr/>
          </p:nvSpPr>
          <p:spPr>
            <a:xfrm>
              <a:off x="11694240" y="6031080"/>
              <a:ext cx="5564520" cy="2997720"/>
            </a:xfrm>
            <a:custGeom>
              <a:avLst/>
              <a:gdLst>
                <a:gd name="textAreaLeft" fmla="*/ 0 w 5564520"/>
                <a:gd name="textAreaRight" fmla="*/ 5564880 w 5564520"/>
                <a:gd name="textAreaTop" fmla="*/ 0 h 2997720"/>
                <a:gd name="textAreaBottom" fmla="*/ 2998080 h 2997720"/>
              </a:gdLst>
              <a:ahLst/>
              <a:cxnLst/>
              <a:rect l="textAreaLeft" t="textAreaTop" r="textAreaRight" b="textAreaBottom"/>
              <a:pathLst>
                <a:path w="7419843" h="3997440">
                  <a:moveTo>
                    <a:pt x="0" y="0"/>
                  </a:moveTo>
                  <a:lnTo>
                    <a:pt x="7419843" y="0"/>
                  </a:lnTo>
                  <a:lnTo>
                    <a:pt x="7419843" y="3997440"/>
                  </a:lnTo>
                  <a:lnTo>
                    <a:pt x="0" y="399744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5" name="TextBox 10"/>
            <p:cNvSpPr/>
            <p:nvPr/>
          </p:nvSpPr>
          <p:spPr>
            <a:xfrm>
              <a:off x="13605120" y="6224760"/>
              <a:ext cx="745200" cy="39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3118"/>
                </a:lnSpc>
              </a:pPr>
              <a:r>
                <a:rPr lang="en-US" sz="2600" b="0" u="none" strike="noStrike">
                  <a:solidFill>
                    <a:srgbClr val="FFFFFF"/>
                  </a:solidFill>
                  <a:uFillTx/>
                  <a:latin typeface="arial"/>
                  <a:ea typeface="arial"/>
                </a:rPr>
                <a:t>DDD</a:t>
              </a:r>
              <a:endParaRPr lang="en-US" sz="26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6" name="TextBox 11"/>
            <p:cNvSpPr/>
            <p:nvPr/>
          </p:nvSpPr>
          <p:spPr>
            <a:xfrm>
              <a:off x="11988720" y="7938000"/>
              <a:ext cx="1447560" cy="39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3118"/>
                </a:lnSpc>
              </a:pPr>
              <a:r>
                <a:rPr lang="en-US" sz="2600" b="0" u="none" strike="noStrike">
                  <a:solidFill>
                    <a:srgbClr val="FFFFFF"/>
                  </a:solidFill>
                  <a:uFillTx/>
                  <a:latin typeface="arial"/>
                  <a:ea typeface="arial"/>
                </a:rPr>
                <a:t>Business</a:t>
              </a:r>
              <a:endParaRPr lang="en-US" sz="26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7" name="TextBox 12"/>
            <p:cNvSpPr/>
            <p:nvPr/>
          </p:nvSpPr>
          <p:spPr>
            <a:xfrm>
              <a:off x="15052320" y="7515720"/>
              <a:ext cx="1746720" cy="39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3118"/>
                </a:lnSpc>
              </a:pPr>
              <a:r>
                <a:rPr lang="en-US" sz="2600" b="0" u="none" strike="noStrike">
                  <a:solidFill>
                    <a:srgbClr val="FFFFFF"/>
                  </a:solidFill>
                  <a:uFillTx/>
                  <a:latin typeface="arial"/>
                  <a:ea typeface="arial"/>
                </a:rPr>
                <a:t>Developers</a:t>
              </a:r>
              <a:endParaRPr lang="en-US" sz="2600" b="0" u="none" strike="noStrik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D5AF000CF81EB34593C094A2F0ADD9CB" ma:contentTypeVersion="8" ma:contentTypeDescription="Створення нового документа." ma:contentTypeScope="" ma:versionID="894eff0208c2ae104f80b705723d83a3">
  <xsd:schema xmlns:xsd="http://www.w3.org/2001/XMLSchema" xmlns:xs="http://www.w3.org/2001/XMLSchema" xmlns:p="http://schemas.microsoft.com/office/2006/metadata/properties" xmlns:ns2="8f01885a-8a83-49e9-bc1d-561663562ae8" targetNamespace="http://schemas.microsoft.com/office/2006/metadata/properties" ma:root="true" ma:fieldsID="8e48e6a236efeb8f09c0e3efda97bd8b" ns2:_="">
    <xsd:import namespace="8f01885a-8a83-49e9-bc1d-561663562a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01885a-8a83-49e9-bc1d-561663562a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вмісту"/>
        <xsd:element ref="dc:title" minOccurs="0" maxOccurs="1" ma:index="4" ma:displayName="Заголовок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F810AE-55AD-46EA-83DE-6E0E8D8F80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D1186E-6A98-4E42-9DCA-FAF27C7EE37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12AA0A5-7659-4FA0-A2E3-2790AA5A36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01885a-8a83-49e9-bc1d-561663562a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0</Words>
  <Application>Microsoft Office PowerPoint</Application>
  <PresentationFormat>Custom</PresentationFormat>
  <Paragraphs>0</Paragraphs>
  <Slides>18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Operating System Design Pitch Deck by Slidesgo.pptx, копія</dc:title>
  <dc:subject/>
  <dc:creator/>
  <dc:description/>
  <cp:lastModifiedBy/>
  <cp:revision>8</cp:revision>
  <dcterms:created xsi:type="dcterms:W3CDTF">2006-08-16T00:00:00Z</dcterms:created>
  <dcterms:modified xsi:type="dcterms:W3CDTF">2025-03-08T21:45:04Z</dcterms:modified>
  <dc:identifier>DAGfRvBJ0xE</dc:identifier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  <property fmtid="{D5CDD505-2E9C-101B-9397-08002B2CF9AE}" pid="3" name="ContentTypeId">
    <vt:lpwstr>0x010100D5AF000CF81EB34593C094A2F0ADD9CB</vt:lpwstr>
  </property>
</Properties>
</file>